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77" r:id="rId2"/>
    <p:sldId id="279" r:id="rId3"/>
    <p:sldId id="278" r:id="rId4"/>
    <p:sldId id="296" r:id="rId5"/>
    <p:sldId id="299" r:id="rId6"/>
    <p:sldId id="300" r:id="rId7"/>
    <p:sldId id="297" r:id="rId8"/>
    <p:sldId id="298" r:id="rId9"/>
    <p:sldId id="301" r:id="rId10"/>
    <p:sldId id="302" r:id="rId11"/>
    <p:sldId id="304" r:id="rId12"/>
    <p:sldId id="305" r:id="rId13"/>
    <p:sldId id="306" r:id="rId14"/>
    <p:sldId id="307" r:id="rId15"/>
    <p:sldId id="275" r:id="rId16"/>
    <p:sldId id="308" r:id="rId17"/>
    <p:sldId id="309" r:id="rId18"/>
    <p:sldId id="310" r:id="rId19"/>
    <p:sldId id="311" r:id="rId20"/>
    <p:sldId id="312" r:id="rId21"/>
    <p:sldId id="269" r:id="rId22"/>
    <p:sldId id="313" r:id="rId23"/>
    <p:sldId id="314" r:id="rId24"/>
    <p:sldId id="315" r:id="rId25"/>
    <p:sldId id="27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9"/>
            <p14:sldId id="278"/>
            <p14:sldId id="296"/>
            <p14:sldId id="299"/>
            <p14:sldId id="300"/>
            <p14:sldId id="297"/>
            <p14:sldId id="298"/>
            <p14:sldId id="301"/>
            <p14:sldId id="302"/>
            <p14:sldId id="304"/>
            <p14:sldId id="305"/>
            <p14:sldId id="306"/>
            <p14:sldId id="307"/>
            <p14:sldId id="275"/>
            <p14:sldId id="308"/>
            <p14:sldId id="309"/>
            <p14:sldId id="310"/>
            <p14:sldId id="311"/>
            <p14:sldId id="312"/>
            <p14:sldId id="269"/>
            <p14:sldId id="313"/>
            <p14:sldId id="314"/>
            <p14:sldId id="315"/>
          </p14:sldIdLst>
        </p14:section>
        <p14:section name="Untitled Section"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22" autoAdjust="0"/>
    <p:restoredTop sz="69793" autoAdjust="0"/>
  </p:normalViewPr>
  <p:slideViewPr>
    <p:cSldViewPr snapToGrid="0">
      <p:cViewPr varScale="1">
        <p:scale>
          <a:sx n="77" d="100"/>
          <a:sy n="77" d="100"/>
        </p:scale>
        <p:origin x="2526"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2021-11-30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2021-11-30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2039646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November 30, 2021</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November 30,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November 30,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November 30,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November 30, 2021</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November 30, 2021</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November 30,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November 30, 2021</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November 30, 2021</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November 30, 2021</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November 30, 2021</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November 30,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November 30, 2021</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ezproxy.lib.ryerson.ca/login?url=https://www.proquest.com/scholarly-journals/retail-concentration-shopping-center-rents/docview/200319553/se-2?accountid=13631" TargetMode="External"/><Relationship Id="rId2" Type="http://schemas.openxmlformats.org/officeDocument/2006/relationships/hyperlink" Target="http://ezproxy.lib.ryerson.ca/login?url=https://www.proquest.com/scholarly-journals/immigrants-refugees-housing-markets-montreal/docview/2159615860/se-2?accountid=13631"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Predicting Commercial Rent Growth in Canada</a:t>
            </a:r>
          </a:p>
        </p:txBody>
      </p:sp>
      <p:sp>
        <p:nvSpPr>
          <p:cNvPr id="3" name="Subtitle 2"/>
          <p:cNvSpPr>
            <a:spLocks noGrp="1"/>
          </p:cNvSpPr>
          <p:nvPr>
            <p:ph type="subTitle" idx="1"/>
          </p:nvPr>
        </p:nvSpPr>
        <p:spPr/>
        <p:txBody>
          <a:bodyPr/>
          <a:lstStyle/>
          <a:p>
            <a:r>
              <a:rPr lang="en-US" sz="2000" dirty="0"/>
              <a:t>Rommel Agustin</a:t>
            </a:r>
          </a:p>
          <a:p>
            <a:r>
              <a:rPr lang="en-US" sz="2000" dirty="0"/>
              <a:t>500884909</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17D9-489E-4E53-AA9A-A9B814A469C4}"/>
              </a:ext>
            </a:extLst>
          </p:cNvPr>
          <p:cNvSpPr>
            <a:spLocks noGrp="1"/>
          </p:cNvSpPr>
          <p:nvPr>
            <p:ph type="title"/>
          </p:nvPr>
        </p:nvSpPr>
        <p:spPr/>
        <p:txBody>
          <a:bodyPr/>
          <a:lstStyle/>
          <a:p>
            <a:r>
              <a:rPr lang="en-CA" dirty="0"/>
              <a:t>Datasets Cleaned-Up and Integrated</a:t>
            </a:r>
          </a:p>
        </p:txBody>
      </p:sp>
      <p:sp>
        <p:nvSpPr>
          <p:cNvPr id="3" name="Content Placeholder 2">
            <a:extLst>
              <a:ext uri="{FF2B5EF4-FFF2-40B4-BE49-F238E27FC236}">
                <a16:creationId xmlns:a16="http://schemas.microsoft.com/office/drawing/2014/main" id="{0E604D17-3064-4EEB-864B-A85CA39F4742}"/>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946B25F1-5913-4036-911E-8B76EDC5DEF7}"/>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FA78C631-E338-4ED8-A027-E4C46C3CB441}"/>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6" name="Picture 5" descr="Table&#10;&#10;Description automatically generated">
            <a:extLst>
              <a:ext uri="{FF2B5EF4-FFF2-40B4-BE49-F238E27FC236}">
                <a16:creationId xmlns:a16="http://schemas.microsoft.com/office/drawing/2014/main" id="{986400FF-9151-410C-A7FA-16B41FF843B1}"/>
              </a:ext>
            </a:extLst>
          </p:cNvPr>
          <p:cNvPicPr>
            <a:picLocks noChangeAspect="1"/>
          </p:cNvPicPr>
          <p:nvPr/>
        </p:nvPicPr>
        <p:blipFill>
          <a:blip r:embed="rId2"/>
          <a:stretch>
            <a:fillRect/>
          </a:stretch>
        </p:blipFill>
        <p:spPr>
          <a:xfrm>
            <a:off x="818617" y="1539494"/>
            <a:ext cx="4387125" cy="1587052"/>
          </a:xfrm>
          <a:prstGeom prst="rect">
            <a:avLst/>
          </a:prstGeom>
        </p:spPr>
      </p:pic>
      <p:pic>
        <p:nvPicPr>
          <p:cNvPr id="7" name="Picture 6" descr="Table&#10;&#10;Description automatically generated">
            <a:extLst>
              <a:ext uri="{FF2B5EF4-FFF2-40B4-BE49-F238E27FC236}">
                <a16:creationId xmlns:a16="http://schemas.microsoft.com/office/drawing/2014/main" id="{7C003C31-8CE7-40FA-B546-BB2B9365CB6A}"/>
              </a:ext>
            </a:extLst>
          </p:cNvPr>
          <p:cNvPicPr>
            <a:picLocks noChangeAspect="1"/>
          </p:cNvPicPr>
          <p:nvPr/>
        </p:nvPicPr>
        <p:blipFill>
          <a:blip r:embed="rId3"/>
          <a:stretch>
            <a:fillRect/>
          </a:stretch>
        </p:blipFill>
        <p:spPr>
          <a:xfrm>
            <a:off x="5722247" y="1427087"/>
            <a:ext cx="2471139" cy="1649355"/>
          </a:xfrm>
          <a:prstGeom prst="rect">
            <a:avLst/>
          </a:prstGeom>
        </p:spPr>
      </p:pic>
      <p:sp>
        <p:nvSpPr>
          <p:cNvPr id="8" name="TextBox 7">
            <a:extLst>
              <a:ext uri="{FF2B5EF4-FFF2-40B4-BE49-F238E27FC236}">
                <a16:creationId xmlns:a16="http://schemas.microsoft.com/office/drawing/2014/main" id="{6F7BE837-B5F8-46E8-8C81-60DC2ACEC57C}"/>
              </a:ext>
            </a:extLst>
          </p:cNvPr>
          <p:cNvSpPr txBox="1"/>
          <p:nvPr/>
        </p:nvSpPr>
        <p:spPr>
          <a:xfrm>
            <a:off x="1505850" y="3208151"/>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Pop2016Final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158 observations and 3 variables from original dataset of 353,914 observations and 14 variables</a:t>
            </a:r>
            <a:endParaRPr lang="en-CA" dirty="0"/>
          </a:p>
        </p:txBody>
      </p:sp>
      <p:sp>
        <p:nvSpPr>
          <p:cNvPr id="9" name="TextBox 8">
            <a:extLst>
              <a:ext uri="{FF2B5EF4-FFF2-40B4-BE49-F238E27FC236}">
                <a16:creationId xmlns:a16="http://schemas.microsoft.com/office/drawing/2014/main" id="{48CF439D-BB32-4433-9891-879FD71A24AC}"/>
              </a:ext>
            </a:extLst>
          </p:cNvPr>
          <p:cNvSpPr txBox="1"/>
          <p:nvPr/>
        </p:nvSpPr>
        <p:spPr>
          <a:xfrm>
            <a:off x="540945" y="1009398"/>
            <a:ext cx="4920403"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1. Population 2016 and 2011 dataset</a:t>
            </a:r>
          </a:p>
          <a:p>
            <a:endParaRPr lang="en-CA" dirty="0"/>
          </a:p>
        </p:txBody>
      </p:sp>
      <p:pic>
        <p:nvPicPr>
          <p:cNvPr id="10" name="Picture 9" descr="Graphical user interface, application&#10;&#10;Description automatically generated">
            <a:extLst>
              <a:ext uri="{FF2B5EF4-FFF2-40B4-BE49-F238E27FC236}">
                <a16:creationId xmlns:a16="http://schemas.microsoft.com/office/drawing/2014/main" id="{FE00FD48-343E-44FD-8291-823DE3A34CA9}"/>
              </a:ext>
            </a:extLst>
          </p:cNvPr>
          <p:cNvPicPr>
            <a:picLocks noChangeAspect="1"/>
          </p:cNvPicPr>
          <p:nvPr/>
        </p:nvPicPr>
        <p:blipFill>
          <a:blip r:embed="rId4"/>
          <a:stretch>
            <a:fillRect/>
          </a:stretch>
        </p:blipFill>
        <p:spPr>
          <a:xfrm>
            <a:off x="724735" y="4467510"/>
            <a:ext cx="4562490" cy="1174256"/>
          </a:xfrm>
          <a:prstGeom prst="rect">
            <a:avLst/>
          </a:prstGeom>
        </p:spPr>
      </p:pic>
      <p:pic>
        <p:nvPicPr>
          <p:cNvPr id="11" name="Picture 10" descr="Table&#10;&#10;Description automatically generated">
            <a:extLst>
              <a:ext uri="{FF2B5EF4-FFF2-40B4-BE49-F238E27FC236}">
                <a16:creationId xmlns:a16="http://schemas.microsoft.com/office/drawing/2014/main" id="{9226C5A8-6146-487D-8E1F-1D82A5CF72E3}"/>
              </a:ext>
            </a:extLst>
          </p:cNvPr>
          <p:cNvPicPr>
            <a:picLocks noChangeAspect="1"/>
          </p:cNvPicPr>
          <p:nvPr/>
        </p:nvPicPr>
        <p:blipFill>
          <a:blip r:embed="rId5"/>
          <a:stretch>
            <a:fillRect/>
          </a:stretch>
        </p:blipFill>
        <p:spPr>
          <a:xfrm>
            <a:off x="5853340" y="4275221"/>
            <a:ext cx="1878319" cy="1305273"/>
          </a:xfrm>
          <a:prstGeom prst="rect">
            <a:avLst/>
          </a:prstGeom>
        </p:spPr>
      </p:pic>
      <p:sp>
        <p:nvSpPr>
          <p:cNvPr id="12" name="TextBox 11">
            <a:extLst>
              <a:ext uri="{FF2B5EF4-FFF2-40B4-BE49-F238E27FC236}">
                <a16:creationId xmlns:a16="http://schemas.microsoft.com/office/drawing/2014/main" id="{53C76BC9-9134-4DB8-9C49-C7EF76FA6661}"/>
              </a:ext>
            </a:extLst>
          </p:cNvPr>
          <p:cNvSpPr txBox="1"/>
          <p:nvPr/>
        </p:nvSpPr>
        <p:spPr>
          <a:xfrm>
            <a:off x="1599093" y="5656893"/>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Pop06_11Final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155 observations and 3 variables from original dataset of 73,160 observations and 14 variables</a:t>
            </a:r>
            <a:endParaRPr lang="en-CA" dirty="0"/>
          </a:p>
        </p:txBody>
      </p:sp>
      <p:sp>
        <p:nvSpPr>
          <p:cNvPr id="13" name="TextBox 12">
            <a:extLst>
              <a:ext uri="{FF2B5EF4-FFF2-40B4-BE49-F238E27FC236}">
                <a16:creationId xmlns:a16="http://schemas.microsoft.com/office/drawing/2014/main" id="{D5D400D8-6164-4080-8527-4259AF3C1CBD}"/>
              </a:ext>
            </a:extLst>
          </p:cNvPr>
          <p:cNvSpPr txBox="1"/>
          <p:nvPr/>
        </p:nvSpPr>
        <p:spPr>
          <a:xfrm>
            <a:off x="639025" y="3975566"/>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2. Population 2011 and 2006 dataset</a:t>
            </a:r>
          </a:p>
          <a:p>
            <a:endParaRPr lang="en-CA" dirty="0"/>
          </a:p>
        </p:txBody>
      </p:sp>
    </p:spTree>
    <p:extLst>
      <p:ext uri="{BB962C8B-B14F-4D97-AF65-F5344CB8AC3E}">
        <p14:creationId xmlns:p14="http://schemas.microsoft.com/office/powerpoint/2010/main" val="286625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2E34-230A-4CC7-A36A-74387DA2836B}"/>
              </a:ext>
            </a:extLst>
          </p:cNvPr>
          <p:cNvSpPr>
            <a:spLocks noGrp="1"/>
          </p:cNvSpPr>
          <p:nvPr>
            <p:ph type="title"/>
          </p:nvPr>
        </p:nvSpPr>
        <p:spPr/>
        <p:txBody>
          <a:bodyPr/>
          <a:lstStyle/>
          <a:p>
            <a:r>
              <a:rPr lang="en-CA" dirty="0"/>
              <a:t>Datasets Cleaned-Up and Integrated</a:t>
            </a:r>
          </a:p>
        </p:txBody>
      </p:sp>
      <p:sp>
        <p:nvSpPr>
          <p:cNvPr id="3" name="Content Placeholder 2">
            <a:extLst>
              <a:ext uri="{FF2B5EF4-FFF2-40B4-BE49-F238E27FC236}">
                <a16:creationId xmlns:a16="http://schemas.microsoft.com/office/drawing/2014/main" id="{D0F0F7F1-AB8E-4630-BECF-32D6A0A631BE}"/>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B1D2AF1D-8825-486D-B4DF-8D5D2770BD64}"/>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CBFFE965-8638-485E-AF73-DB4D347566A0}"/>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1925392-44E1-45E5-BA5F-B4DF19D4C3B1}"/>
              </a:ext>
            </a:extLst>
          </p:cNvPr>
          <p:cNvPicPr>
            <a:picLocks noChangeAspect="1"/>
          </p:cNvPicPr>
          <p:nvPr/>
        </p:nvPicPr>
        <p:blipFill>
          <a:blip r:embed="rId2"/>
          <a:stretch>
            <a:fillRect/>
          </a:stretch>
        </p:blipFill>
        <p:spPr>
          <a:xfrm>
            <a:off x="1662336" y="1475709"/>
            <a:ext cx="4094430" cy="1207332"/>
          </a:xfrm>
          <a:prstGeom prst="rect">
            <a:avLst/>
          </a:prstGeom>
        </p:spPr>
      </p:pic>
      <p:pic>
        <p:nvPicPr>
          <p:cNvPr id="7" name="Picture 6" descr="Table&#10;&#10;Description automatically generated">
            <a:extLst>
              <a:ext uri="{FF2B5EF4-FFF2-40B4-BE49-F238E27FC236}">
                <a16:creationId xmlns:a16="http://schemas.microsoft.com/office/drawing/2014/main" id="{321792A0-C37F-4390-88B8-375794B5828F}"/>
              </a:ext>
            </a:extLst>
          </p:cNvPr>
          <p:cNvPicPr>
            <a:picLocks noChangeAspect="1"/>
          </p:cNvPicPr>
          <p:nvPr/>
        </p:nvPicPr>
        <p:blipFill>
          <a:blip r:embed="rId3"/>
          <a:stretch>
            <a:fillRect/>
          </a:stretch>
        </p:blipFill>
        <p:spPr>
          <a:xfrm>
            <a:off x="6553468" y="1136016"/>
            <a:ext cx="1858317" cy="1547025"/>
          </a:xfrm>
          <a:prstGeom prst="rect">
            <a:avLst/>
          </a:prstGeom>
        </p:spPr>
      </p:pic>
      <p:sp>
        <p:nvSpPr>
          <p:cNvPr id="8" name="TextBox 7">
            <a:extLst>
              <a:ext uri="{FF2B5EF4-FFF2-40B4-BE49-F238E27FC236}">
                <a16:creationId xmlns:a16="http://schemas.microsoft.com/office/drawing/2014/main" id="{5064673B-8C00-4000-A39C-FA56C3803B8C}"/>
              </a:ext>
            </a:extLst>
          </p:cNvPr>
          <p:cNvSpPr txBox="1"/>
          <p:nvPr/>
        </p:nvSpPr>
        <p:spPr>
          <a:xfrm>
            <a:off x="1254927" y="896664"/>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3. Household income 2015 and 2005 dataset</a:t>
            </a:r>
          </a:p>
          <a:p>
            <a:endParaRPr lang="en-CA" dirty="0"/>
          </a:p>
        </p:txBody>
      </p:sp>
      <p:sp>
        <p:nvSpPr>
          <p:cNvPr id="9" name="TextBox 8">
            <a:extLst>
              <a:ext uri="{FF2B5EF4-FFF2-40B4-BE49-F238E27FC236}">
                <a16:creationId xmlns:a16="http://schemas.microsoft.com/office/drawing/2014/main" id="{D6E93F9E-FB86-42BB-87C9-171810A3685C}"/>
              </a:ext>
            </a:extLst>
          </p:cNvPr>
          <p:cNvSpPr txBox="1"/>
          <p:nvPr/>
        </p:nvSpPr>
        <p:spPr>
          <a:xfrm>
            <a:off x="1555954" y="2843162"/>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err="1">
                <a:effectLst/>
                <a:ea typeface="Times New Roman" panose="02020603050405020304" pitchFamily="18" charset="0"/>
                <a:cs typeface="Times New Roman" panose="02020603050405020304" pitchFamily="18" charset="0"/>
              </a:rPr>
              <a:t>Income</a:t>
            </a:r>
            <a:r>
              <a:rPr lang="en-CA" sz="1800" dirty="0" err="1">
                <a:effectLst/>
                <a:ea typeface="Times New Roman" panose="02020603050405020304" pitchFamily="18" charset="0"/>
                <a:cs typeface="Times New Roman" panose="02020603050405020304" pitchFamily="18" charset="0"/>
              </a:rPr>
              <a:t>_</a:t>
            </a:r>
            <a:r>
              <a:rPr lang="en-CA" sz="1800" b="1" dirty="0" err="1">
                <a:effectLst/>
                <a:ea typeface="Times New Roman" panose="02020603050405020304" pitchFamily="18" charset="0"/>
                <a:cs typeface="Times New Roman" panose="02020603050405020304" pitchFamily="18" charset="0"/>
              </a:rPr>
              <a:t>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160 observations and 3 variables from original dataset of 1,440 observations and 17 variables</a:t>
            </a:r>
            <a:endParaRPr lang="en-CA" dirty="0"/>
          </a:p>
        </p:txBody>
      </p:sp>
      <p:sp>
        <p:nvSpPr>
          <p:cNvPr id="10" name="TextBox 9">
            <a:extLst>
              <a:ext uri="{FF2B5EF4-FFF2-40B4-BE49-F238E27FC236}">
                <a16:creationId xmlns:a16="http://schemas.microsoft.com/office/drawing/2014/main" id="{33DD69A6-8092-428A-96C0-8783834B9C77}"/>
              </a:ext>
            </a:extLst>
          </p:cNvPr>
          <p:cNvSpPr txBox="1"/>
          <p:nvPr/>
        </p:nvSpPr>
        <p:spPr>
          <a:xfrm>
            <a:off x="1253423" y="3710780"/>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4. Commercial rents dataset</a:t>
            </a:r>
          </a:p>
          <a:p>
            <a:endParaRPr lang="en-CA" dirty="0"/>
          </a:p>
        </p:txBody>
      </p:sp>
      <p:pic>
        <p:nvPicPr>
          <p:cNvPr id="11" name="Picture 10" descr="Graphical user interface, application&#10;&#10;Description automatically generated">
            <a:extLst>
              <a:ext uri="{FF2B5EF4-FFF2-40B4-BE49-F238E27FC236}">
                <a16:creationId xmlns:a16="http://schemas.microsoft.com/office/drawing/2014/main" id="{484CBEEB-F485-4A7C-94FD-A4C779AB8B3E}"/>
              </a:ext>
            </a:extLst>
          </p:cNvPr>
          <p:cNvPicPr>
            <a:picLocks noChangeAspect="1"/>
          </p:cNvPicPr>
          <p:nvPr/>
        </p:nvPicPr>
        <p:blipFill>
          <a:blip r:embed="rId4"/>
          <a:stretch>
            <a:fillRect/>
          </a:stretch>
        </p:blipFill>
        <p:spPr>
          <a:xfrm>
            <a:off x="1555954" y="4163692"/>
            <a:ext cx="4508626" cy="1282261"/>
          </a:xfrm>
          <a:prstGeom prst="rect">
            <a:avLst/>
          </a:prstGeom>
        </p:spPr>
      </p:pic>
      <p:sp>
        <p:nvSpPr>
          <p:cNvPr id="12" name="TextBox 11">
            <a:extLst>
              <a:ext uri="{FF2B5EF4-FFF2-40B4-BE49-F238E27FC236}">
                <a16:creationId xmlns:a16="http://schemas.microsoft.com/office/drawing/2014/main" id="{96ACBBEB-ADFB-4EC1-BA88-503DB12668E0}"/>
              </a:ext>
            </a:extLst>
          </p:cNvPr>
          <p:cNvSpPr txBox="1"/>
          <p:nvPr/>
        </p:nvSpPr>
        <p:spPr>
          <a:xfrm>
            <a:off x="1536341" y="5639172"/>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RentSubset</a:t>
            </a:r>
            <a:r>
              <a:rPr lang="en-CA" b="1" dirty="0">
                <a:ea typeface="Times New Roman" panose="02020603050405020304" pitchFamily="18" charset="0"/>
                <a:cs typeface="Times New Roman" panose="02020603050405020304" pitchFamily="18" charset="0"/>
              </a:rPr>
              <a:t>3</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390 observations and 4 variables from original dataset of 1,956 observations and 15 variables</a:t>
            </a:r>
            <a:endParaRPr lang="en-CA" dirty="0"/>
          </a:p>
        </p:txBody>
      </p:sp>
    </p:spTree>
    <p:extLst>
      <p:ext uri="{BB962C8B-B14F-4D97-AF65-F5344CB8AC3E}">
        <p14:creationId xmlns:p14="http://schemas.microsoft.com/office/powerpoint/2010/main" val="245074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0DEF-E89B-4603-B7D5-F521700C0111}"/>
              </a:ext>
            </a:extLst>
          </p:cNvPr>
          <p:cNvSpPr>
            <a:spLocks noGrp="1"/>
          </p:cNvSpPr>
          <p:nvPr>
            <p:ph type="title"/>
          </p:nvPr>
        </p:nvSpPr>
        <p:spPr/>
        <p:txBody>
          <a:bodyPr/>
          <a:lstStyle/>
          <a:p>
            <a:r>
              <a:rPr lang="en-CA" dirty="0"/>
              <a:t>Data integration</a:t>
            </a:r>
          </a:p>
        </p:txBody>
      </p:sp>
      <p:sp>
        <p:nvSpPr>
          <p:cNvPr id="3" name="Content Placeholder 2">
            <a:extLst>
              <a:ext uri="{FF2B5EF4-FFF2-40B4-BE49-F238E27FC236}">
                <a16:creationId xmlns:a16="http://schemas.microsoft.com/office/drawing/2014/main" id="{EC4C8224-3802-4501-AD26-503788D62933}"/>
              </a:ext>
            </a:extLst>
          </p:cNvPr>
          <p:cNvSpPr>
            <a:spLocks noGrp="1"/>
          </p:cNvSpPr>
          <p:nvPr>
            <p:ph idx="1"/>
          </p:nvPr>
        </p:nvSpPr>
        <p:spPr/>
        <p:txBody>
          <a:bodyPr>
            <a:normAutofit lnSpcReduction="10000"/>
          </a:bodyPr>
          <a:lstStyle/>
          <a:p>
            <a:pPr marL="0" indent="0">
              <a:buNone/>
            </a:pPr>
            <a:r>
              <a:rPr lang="en-CA" dirty="0"/>
              <a:t>Singular list showing metrics of population, household income and rents in one dataset, 4 dataset were consolidated (via merge in R)</a:t>
            </a:r>
          </a:p>
          <a:p>
            <a:pPr marL="342900" lvl="0" indent="-342900" algn="just">
              <a:lnSpc>
                <a:spcPct val="107000"/>
              </a:lnSpc>
              <a:buFont typeface="Symbol" panose="05050102010706020507" pitchFamily="18" charset="2"/>
              <a:buChar char=""/>
            </a:pPr>
            <a:r>
              <a:rPr lang="en-CA" dirty="0"/>
              <a:t>Left join on Population 2016 with Population 2011 to get Revised Population (both datasets with 158 observations)</a:t>
            </a:r>
          </a:p>
          <a:p>
            <a:pPr marL="342900" lvl="0" indent="-342900" algn="just">
              <a:lnSpc>
                <a:spcPct val="107000"/>
              </a:lnSpc>
              <a:buFont typeface="Symbol" panose="05050102010706020507" pitchFamily="18" charset="2"/>
              <a:buChar char=""/>
            </a:pPr>
            <a:r>
              <a:rPr lang="en-CA" dirty="0"/>
              <a:t>Left join on Household income (with 160 observations) with Revised population to get Combined Population and Household income (dataset with 160 observations)</a:t>
            </a:r>
          </a:p>
          <a:p>
            <a:pPr marL="342900" lvl="0" indent="-342900" algn="just">
              <a:lnSpc>
                <a:spcPct val="107000"/>
              </a:lnSpc>
              <a:spcAft>
                <a:spcPts val="1000"/>
              </a:spcAft>
              <a:buFont typeface="Symbol" panose="05050102010706020507" pitchFamily="18" charset="2"/>
              <a:buChar char=""/>
            </a:pPr>
            <a:r>
              <a:rPr lang="en-CA" dirty="0"/>
              <a:t>Left join on the Combined Population and Household income with Rent</a:t>
            </a:r>
          </a:p>
          <a:p>
            <a:endParaRPr lang="en-CA" dirty="0"/>
          </a:p>
        </p:txBody>
      </p:sp>
      <p:sp>
        <p:nvSpPr>
          <p:cNvPr id="4" name="Date Placeholder 3">
            <a:extLst>
              <a:ext uri="{FF2B5EF4-FFF2-40B4-BE49-F238E27FC236}">
                <a16:creationId xmlns:a16="http://schemas.microsoft.com/office/drawing/2014/main" id="{51925002-9C7C-443F-8D62-6FC0FDC29D4D}"/>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A54DD7AB-82AB-422F-B52D-9848A1158E8A}"/>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Tree>
    <p:extLst>
      <p:ext uri="{BB962C8B-B14F-4D97-AF65-F5344CB8AC3E}">
        <p14:creationId xmlns:p14="http://schemas.microsoft.com/office/powerpoint/2010/main" val="279616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97C0-6583-4CA3-B5E1-D34D771A9198}"/>
              </a:ext>
            </a:extLst>
          </p:cNvPr>
          <p:cNvSpPr>
            <a:spLocks noGrp="1"/>
          </p:cNvSpPr>
          <p:nvPr>
            <p:ph type="title"/>
          </p:nvPr>
        </p:nvSpPr>
        <p:spPr/>
        <p:txBody>
          <a:bodyPr/>
          <a:lstStyle/>
          <a:p>
            <a:r>
              <a:rPr lang="en-CA" dirty="0"/>
              <a:t>Consolidated dataset issue</a:t>
            </a:r>
          </a:p>
        </p:txBody>
      </p:sp>
      <p:sp>
        <p:nvSpPr>
          <p:cNvPr id="3" name="Content Placeholder 2">
            <a:extLst>
              <a:ext uri="{FF2B5EF4-FFF2-40B4-BE49-F238E27FC236}">
                <a16:creationId xmlns:a16="http://schemas.microsoft.com/office/drawing/2014/main" id="{DB03BA4E-AF27-4485-9299-5A8049214ED7}"/>
              </a:ext>
            </a:extLst>
          </p:cNvPr>
          <p:cNvSpPr>
            <a:spLocks noGrp="1"/>
          </p:cNvSpPr>
          <p:nvPr>
            <p:ph idx="1"/>
          </p:nvPr>
        </p:nvSpPr>
        <p:spPr/>
        <p:txBody>
          <a:bodyPr/>
          <a:lstStyle/>
          <a:p>
            <a:pPr marL="0" indent="0">
              <a:buNone/>
            </a:pPr>
            <a:r>
              <a:rPr lang="en-CA" dirty="0"/>
              <a:t>Rent dataset to the combined Population and Household Income:</a:t>
            </a:r>
          </a:p>
          <a:p>
            <a:pPr marL="0" indent="0">
              <a:buNone/>
            </a:pPr>
            <a:endParaRPr lang="en-CA" dirty="0"/>
          </a:p>
          <a:p>
            <a:pPr marL="342900" lvl="0" indent="-342900" algn="just">
              <a:lnSpc>
                <a:spcPct val="107000"/>
              </a:lnSpc>
              <a:buFont typeface="Symbol" panose="05050102010706020507" pitchFamily="18" charset="2"/>
              <a:buChar char=""/>
            </a:pPr>
            <a:r>
              <a:rPr lang="en-CA" dirty="0"/>
              <a:t>Rent dataset had 390 observations but only included 12 cities for the pertinent year required and remaining were zeroes</a:t>
            </a:r>
          </a:p>
          <a:p>
            <a:pPr marL="342900" lvl="0" indent="-342900" algn="just">
              <a:lnSpc>
                <a:spcPct val="107000"/>
              </a:lnSpc>
              <a:buFont typeface="Symbol" panose="05050102010706020507" pitchFamily="18" charset="2"/>
              <a:buChar char=""/>
            </a:pPr>
            <a:endParaRPr lang="en-CA" dirty="0"/>
          </a:p>
          <a:p>
            <a:pPr marL="342900" lvl="0" indent="-342900" algn="just">
              <a:lnSpc>
                <a:spcPct val="107000"/>
              </a:lnSpc>
              <a:buFont typeface="Symbol" panose="05050102010706020507" pitchFamily="18" charset="2"/>
              <a:buChar char=""/>
            </a:pPr>
            <a:r>
              <a:rPr lang="en-CA" dirty="0"/>
              <a:t>Rent = dependent variable</a:t>
            </a:r>
          </a:p>
          <a:p>
            <a:pPr marL="342900" lvl="0" indent="-342900" algn="just">
              <a:lnSpc>
                <a:spcPct val="107000"/>
              </a:lnSpc>
              <a:buFont typeface="Symbol" panose="05050102010706020507" pitchFamily="18" charset="2"/>
              <a:buChar char=""/>
            </a:pPr>
            <a:endParaRPr lang="en-CA" dirty="0"/>
          </a:p>
          <a:p>
            <a:pPr marL="342900" lvl="0" indent="-342900" algn="just">
              <a:lnSpc>
                <a:spcPct val="107000"/>
              </a:lnSpc>
              <a:buFont typeface="Symbol" panose="05050102010706020507" pitchFamily="18" charset="2"/>
              <a:buChar char=""/>
            </a:pPr>
            <a:r>
              <a:rPr lang="en-CA" dirty="0"/>
              <a:t>Further reduction: 12 observations and 4 variables</a:t>
            </a:r>
          </a:p>
          <a:p>
            <a:endParaRPr lang="en-CA" dirty="0"/>
          </a:p>
        </p:txBody>
      </p:sp>
      <p:sp>
        <p:nvSpPr>
          <p:cNvPr id="4" name="Date Placeholder 3">
            <a:extLst>
              <a:ext uri="{FF2B5EF4-FFF2-40B4-BE49-F238E27FC236}">
                <a16:creationId xmlns:a16="http://schemas.microsoft.com/office/drawing/2014/main" id="{7F0DD48F-44B3-4A5A-9929-24CF437186DA}"/>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7D86BCFE-A9EC-4C74-92C2-FAF02A51DBDF}"/>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140284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A0E0-6DFF-4AAC-AA86-C9A2300F3E9A}"/>
              </a:ext>
            </a:extLst>
          </p:cNvPr>
          <p:cNvSpPr>
            <a:spLocks noGrp="1"/>
          </p:cNvSpPr>
          <p:nvPr>
            <p:ph type="title"/>
          </p:nvPr>
        </p:nvSpPr>
        <p:spPr/>
        <p:txBody>
          <a:bodyPr/>
          <a:lstStyle/>
          <a:p>
            <a:r>
              <a:rPr lang="en-CA" dirty="0"/>
              <a:t>Addressing the consolidated dataset issue</a:t>
            </a:r>
          </a:p>
        </p:txBody>
      </p:sp>
      <p:sp>
        <p:nvSpPr>
          <p:cNvPr id="3" name="Content Placeholder 2">
            <a:extLst>
              <a:ext uri="{FF2B5EF4-FFF2-40B4-BE49-F238E27FC236}">
                <a16:creationId xmlns:a16="http://schemas.microsoft.com/office/drawing/2014/main" id="{528B6F78-318B-4402-9720-58731ACED574}"/>
              </a:ext>
            </a:extLst>
          </p:cNvPr>
          <p:cNvSpPr>
            <a:spLocks noGrp="1"/>
          </p:cNvSpPr>
          <p:nvPr>
            <p:ph idx="1"/>
          </p:nvPr>
        </p:nvSpPr>
        <p:spPr/>
        <p:txBody>
          <a:bodyPr/>
          <a:lstStyle/>
          <a:p>
            <a:r>
              <a:rPr lang="en-CA" dirty="0"/>
              <a:t>Use of other data sources from other real estate companies and/or research agencies</a:t>
            </a:r>
          </a:p>
          <a:p>
            <a:endParaRPr lang="en-CA" dirty="0"/>
          </a:p>
          <a:p>
            <a:r>
              <a:rPr lang="en-CA" dirty="0"/>
              <a:t>However for this project, </a:t>
            </a:r>
            <a:r>
              <a:rPr lang="en-CA" u="sng" dirty="0"/>
              <a:t>only public datasets are allowed. </a:t>
            </a:r>
            <a:r>
              <a:rPr lang="en-CA" dirty="0"/>
              <a:t>Proceeded to do modelling and evaluation with said dataset. At the point of discovery, too late to change theme and datasets</a:t>
            </a:r>
          </a:p>
          <a:p>
            <a:pPr marL="0" indent="0">
              <a:buNone/>
            </a:pPr>
            <a:endParaRPr lang="en-CA" dirty="0"/>
          </a:p>
          <a:p>
            <a:endParaRPr lang="en-CA" u="sng" dirty="0"/>
          </a:p>
          <a:p>
            <a:endParaRPr lang="en-CA" dirty="0"/>
          </a:p>
          <a:p>
            <a:endParaRPr lang="en-CA" dirty="0"/>
          </a:p>
        </p:txBody>
      </p:sp>
      <p:sp>
        <p:nvSpPr>
          <p:cNvPr id="4" name="Date Placeholder 3">
            <a:extLst>
              <a:ext uri="{FF2B5EF4-FFF2-40B4-BE49-F238E27FC236}">
                <a16:creationId xmlns:a16="http://schemas.microsoft.com/office/drawing/2014/main" id="{AB95946C-1758-49F4-98B7-8125A7D36852}"/>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57A2C3C7-0BE8-4BF2-9BFD-F0E6361F57AA}"/>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407897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Modeling: </a:t>
            </a:r>
            <a:br>
              <a:rPr lang="en-US" dirty="0"/>
            </a:br>
            <a:r>
              <a:rPr lang="en-US" dirty="0"/>
              <a:t>k-Nearest </a:t>
            </a:r>
            <a:r>
              <a:rPr lang="en-US" dirty="0" err="1"/>
              <a:t>Neighbours</a:t>
            </a:r>
            <a:r>
              <a:rPr lang="en-US" dirty="0"/>
              <a:t> and Logistic Regression</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November 30, 2021</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94BD-BC7F-4F70-8B9B-79C6ACC50274}"/>
              </a:ext>
            </a:extLst>
          </p:cNvPr>
          <p:cNvSpPr>
            <a:spLocks noGrp="1"/>
          </p:cNvSpPr>
          <p:nvPr>
            <p:ph type="title"/>
          </p:nvPr>
        </p:nvSpPr>
        <p:spPr/>
        <p:txBody>
          <a:bodyPr/>
          <a:lstStyle/>
          <a:p>
            <a:r>
              <a:rPr lang="en-CA" dirty="0"/>
              <a:t>k-Nearest Neighbours Model </a:t>
            </a:r>
          </a:p>
        </p:txBody>
      </p:sp>
      <p:sp>
        <p:nvSpPr>
          <p:cNvPr id="3" name="Content Placeholder 2">
            <a:extLst>
              <a:ext uri="{FF2B5EF4-FFF2-40B4-BE49-F238E27FC236}">
                <a16:creationId xmlns:a16="http://schemas.microsoft.com/office/drawing/2014/main" id="{91039956-51B3-4DC5-93D4-2698EB212613}"/>
              </a:ext>
            </a:extLst>
          </p:cNvPr>
          <p:cNvSpPr>
            <a:spLocks noGrp="1"/>
          </p:cNvSpPr>
          <p:nvPr>
            <p:ph idx="1"/>
          </p:nvPr>
        </p:nvSpPr>
        <p:spPr/>
        <p:txBody>
          <a:bodyPr>
            <a:normAutofit lnSpcReduction="10000"/>
          </a:bodyPr>
          <a:lstStyle/>
          <a:p>
            <a:pPr marL="0" indent="0">
              <a:buNone/>
            </a:pPr>
            <a:r>
              <a:rPr lang="en-CA" i="1" dirty="0"/>
              <a:t>To determine if there is a pattern for rent growth relating to changes in population and household income growth</a:t>
            </a:r>
          </a:p>
          <a:p>
            <a:pPr marL="0" indent="0">
              <a:buNone/>
            </a:pPr>
            <a:endParaRPr lang="en-CA" i="1" dirty="0"/>
          </a:p>
          <a:p>
            <a:pPr marL="285750" indent="-285750">
              <a:buFont typeface="Arial" panose="020B0604020202020204" pitchFamily="34" charset="0"/>
              <a:buChar char="•"/>
            </a:pPr>
            <a:r>
              <a:rPr lang="en-CA" dirty="0"/>
              <a:t>Normalized numeric variables as Population, Household income and Rent Growth</a:t>
            </a:r>
          </a:p>
          <a:p>
            <a:pPr marL="285750" indent="-285750">
              <a:buFont typeface="Arial" panose="020B0604020202020204" pitchFamily="34" charset="0"/>
              <a:buChar char="•"/>
            </a:pPr>
            <a:r>
              <a:rPr lang="en-CA" dirty="0"/>
              <a:t>70 : 30 training and test split</a:t>
            </a:r>
          </a:p>
          <a:p>
            <a:pPr marL="285750" indent="-285750">
              <a:buFont typeface="Arial" panose="020B0604020202020204" pitchFamily="34" charset="0"/>
              <a:buChar char="•"/>
            </a:pPr>
            <a:r>
              <a:rPr lang="en-CA" dirty="0"/>
              <a:t>Ran prediction</a:t>
            </a:r>
          </a:p>
          <a:p>
            <a:pPr marL="285750" indent="-285750">
              <a:buFont typeface="Arial" panose="020B0604020202020204" pitchFamily="34" charset="0"/>
              <a:buChar char="•"/>
            </a:pPr>
            <a:r>
              <a:rPr lang="en-CA" dirty="0"/>
              <a:t>Prediction </a:t>
            </a:r>
            <a:r>
              <a:rPr lang="en-CA" b="1" dirty="0"/>
              <a:t>resulted in error </a:t>
            </a:r>
            <a:r>
              <a:rPr lang="en-CA" dirty="0"/>
              <a:t>due to the small number of observations in the consolidated dataset further split in training and testing</a:t>
            </a:r>
          </a:p>
          <a:p>
            <a:endParaRPr lang="en-CA" dirty="0"/>
          </a:p>
        </p:txBody>
      </p:sp>
      <p:sp>
        <p:nvSpPr>
          <p:cNvPr id="4" name="Date Placeholder 3">
            <a:extLst>
              <a:ext uri="{FF2B5EF4-FFF2-40B4-BE49-F238E27FC236}">
                <a16:creationId xmlns:a16="http://schemas.microsoft.com/office/drawing/2014/main" id="{74EC9345-5F68-4713-A75E-73D5F7D822AC}"/>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B3F702E3-38C6-4B57-A622-1BA081D5AE84}"/>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402699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61D8-25D0-4C7E-8AA5-5AB9045F040A}"/>
              </a:ext>
            </a:extLst>
          </p:cNvPr>
          <p:cNvSpPr>
            <a:spLocks noGrp="1"/>
          </p:cNvSpPr>
          <p:nvPr>
            <p:ph type="title"/>
          </p:nvPr>
        </p:nvSpPr>
        <p:spPr/>
        <p:txBody>
          <a:bodyPr/>
          <a:lstStyle/>
          <a:p>
            <a:r>
              <a:rPr lang="en-CA" dirty="0"/>
              <a:t>Logistic Regression Model</a:t>
            </a:r>
          </a:p>
        </p:txBody>
      </p:sp>
      <p:sp>
        <p:nvSpPr>
          <p:cNvPr id="3" name="Content Placeholder 2">
            <a:extLst>
              <a:ext uri="{FF2B5EF4-FFF2-40B4-BE49-F238E27FC236}">
                <a16:creationId xmlns:a16="http://schemas.microsoft.com/office/drawing/2014/main" id="{F8743343-2F7F-4FF7-ADEF-3C02E7900956}"/>
              </a:ext>
            </a:extLst>
          </p:cNvPr>
          <p:cNvSpPr>
            <a:spLocks noGrp="1"/>
          </p:cNvSpPr>
          <p:nvPr>
            <p:ph idx="1"/>
          </p:nvPr>
        </p:nvSpPr>
        <p:spPr/>
        <p:txBody>
          <a:bodyPr/>
          <a:lstStyle/>
          <a:p>
            <a:pPr marL="0" indent="0">
              <a:buNone/>
            </a:pPr>
            <a:r>
              <a:rPr lang="en-CA" i="1" dirty="0"/>
              <a:t>To determine relationship between Rent (dependent variable) and both Population and Household income (independent variables)</a:t>
            </a:r>
          </a:p>
          <a:p>
            <a:pPr marL="0" indent="0">
              <a:buNone/>
            </a:pPr>
            <a:endParaRPr lang="en-CA" i="1" dirty="0"/>
          </a:p>
          <a:p>
            <a:pPr marL="285750" indent="-285750">
              <a:buFont typeface="Arial" panose="020B0604020202020204" pitchFamily="34" charset="0"/>
              <a:buChar char="•"/>
            </a:pPr>
            <a:r>
              <a:rPr lang="en-CA" dirty="0"/>
              <a:t>Binomial logistic regression: observations in rent growth either increase (“1”) or decrease (“0”)</a:t>
            </a:r>
          </a:p>
          <a:p>
            <a:pPr marL="285750" indent="-285750">
              <a:buFont typeface="Arial" panose="020B0604020202020204" pitchFamily="34" charset="0"/>
              <a:buChar char="•"/>
            </a:pPr>
            <a:r>
              <a:rPr lang="en-CA" dirty="0"/>
              <a:t>70 : 30 training and test split</a:t>
            </a:r>
          </a:p>
          <a:p>
            <a:pPr marL="285750" indent="-285750">
              <a:buFont typeface="Arial" panose="020B0604020202020204" pitchFamily="34" charset="0"/>
              <a:buChar char="•"/>
            </a:pPr>
            <a:r>
              <a:rPr lang="en-CA" dirty="0"/>
              <a:t>Ran 2 predictions: one with test dataset and one with unsplit data to see impact of more data</a:t>
            </a:r>
          </a:p>
          <a:p>
            <a:endParaRPr lang="en-CA" dirty="0"/>
          </a:p>
        </p:txBody>
      </p:sp>
      <p:sp>
        <p:nvSpPr>
          <p:cNvPr id="4" name="Date Placeholder 3">
            <a:extLst>
              <a:ext uri="{FF2B5EF4-FFF2-40B4-BE49-F238E27FC236}">
                <a16:creationId xmlns:a16="http://schemas.microsoft.com/office/drawing/2014/main" id="{699EACA8-6922-409E-9DC8-8085FF016D0E}"/>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6C10C720-14EC-4541-A786-1FE48282B264}"/>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Tree>
    <p:extLst>
      <p:ext uri="{BB962C8B-B14F-4D97-AF65-F5344CB8AC3E}">
        <p14:creationId xmlns:p14="http://schemas.microsoft.com/office/powerpoint/2010/main" val="21563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C70D-422B-4071-B606-A420A0063729}"/>
              </a:ext>
            </a:extLst>
          </p:cNvPr>
          <p:cNvSpPr>
            <a:spLocks noGrp="1"/>
          </p:cNvSpPr>
          <p:nvPr>
            <p:ph type="title"/>
          </p:nvPr>
        </p:nvSpPr>
        <p:spPr/>
        <p:txBody>
          <a:bodyPr/>
          <a:lstStyle/>
          <a:p>
            <a:r>
              <a:rPr lang="en-CA" dirty="0"/>
              <a:t>Logistic Regression 1: with Test Set</a:t>
            </a:r>
          </a:p>
        </p:txBody>
      </p:sp>
      <p:sp>
        <p:nvSpPr>
          <p:cNvPr id="3" name="Content Placeholder 2">
            <a:extLst>
              <a:ext uri="{FF2B5EF4-FFF2-40B4-BE49-F238E27FC236}">
                <a16:creationId xmlns:a16="http://schemas.microsoft.com/office/drawing/2014/main" id="{EDFF9861-0C4C-4188-AE70-69CE63F30938}"/>
              </a:ext>
            </a:extLst>
          </p:cNvPr>
          <p:cNvSpPr>
            <a:spLocks noGrp="1"/>
          </p:cNvSpPr>
          <p:nvPr>
            <p:ph idx="1"/>
          </p:nvPr>
        </p:nvSpPr>
        <p:spPr>
          <a:xfrm>
            <a:off x="365568" y="2793304"/>
            <a:ext cx="8444818" cy="2891519"/>
          </a:xfrm>
        </p:spPr>
        <p:txBody>
          <a:bodyPr>
            <a:normAutofit fontScale="77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Coefficients</a:t>
            </a:r>
            <a:r>
              <a:rPr lang="en-CA" sz="28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population growth, the log odd of rent growth decreases by 0.089</a:t>
            </a:r>
          </a:p>
          <a:p>
            <a:pPr marL="285750" indent="-285750">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household income growth, the log odd of rent growth decreases by 0.193</a:t>
            </a:r>
          </a:p>
          <a:p>
            <a:endParaRPr lang="en-CA" dirty="0">
              <a:cs typeface="Times New Roman" panose="02020603050405020304" pitchFamily="18" charset="0"/>
            </a:endParaRPr>
          </a:p>
          <a:p>
            <a:pPr marL="0" indent="0">
              <a:buNone/>
            </a:pPr>
            <a:r>
              <a:rPr lang="en-CA" sz="2800" dirty="0">
                <a:effectLst/>
                <a:ea typeface="Times New Roman" panose="02020603050405020304" pitchFamily="18" charset="0"/>
                <a:cs typeface="Times New Roman" panose="02020603050405020304" pitchFamily="18" charset="0"/>
              </a:rPr>
              <a:t>Population growth (p-value = 0.584) and Household income growth (p-value = 0.564) are </a:t>
            </a:r>
            <a:r>
              <a:rPr lang="en-CA" sz="2800" b="1" dirty="0">
                <a:effectLst/>
                <a:ea typeface="Times New Roman" panose="02020603050405020304" pitchFamily="18" charset="0"/>
                <a:cs typeface="Times New Roman" panose="02020603050405020304" pitchFamily="18" charset="0"/>
              </a:rPr>
              <a:t>not</a:t>
            </a:r>
            <a:r>
              <a:rPr lang="en-CA" sz="2800" dirty="0">
                <a:effectLst/>
                <a:ea typeface="Times New Roman" panose="02020603050405020304" pitchFamily="18" charset="0"/>
                <a:cs typeface="Times New Roman" panose="02020603050405020304" pitchFamily="18" charset="0"/>
              </a:rPr>
              <a:t> statistically significant</a:t>
            </a:r>
          </a:p>
          <a:p>
            <a:endParaRPr lang="en-CA" dirty="0"/>
          </a:p>
        </p:txBody>
      </p:sp>
      <p:sp>
        <p:nvSpPr>
          <p:cNvPr id="4" name="Date Placeholder 3">
            <a:extLst>
              <a:ext uri="{FF2B5EF4-FFF2-40B4-BE49-F238E27FC236}">
                <a16:creationId xmlns:a16="http://schemas.microsoft.com/office/drawing/2014/main" id="{E88FDB8D-2A0E-46AA-9B11-4BDEB9785B67}"/>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D914AF67-3710-4F82-AD6B-29FE97DAE08F}"/>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Picture 5" descr="Text&#10;&#10;Description automatically generated">
            <a:extLst>
              <a:ext uri="{FF2B5EF4-FFF2-40B4-BE49-F238E27FC236}">
                <a16:creationId xmlns:a16="http://schemas.microsoft.com/office/drawing/2014/main" id="{D057D225-4BB8-437A-BE9C-69BED800D80F}"/>
              </a:ext>
            </a:extLst>
          </p:cNvPr>
          <p:cNvPicPr>
            <a:picLocks noChangeAspect="1"/>
          </p:cNvPicPr>
          <p:nvPr/>
        </p:nvPicPr>
        <p:blipFill>
          <a:blip r:embed="rId2"/>
          <a:stretch>
            <a:fillRect/>
          </a:stretch>
        </p:blipFill>
        <p:spPr>
          <a:xfrm>
            <a:off x="1725509" y="1000729"/>
            <a:ext cx="5403273" cy="1796473"/>
          </a:xfrm>
          <a:prstGeom prst="rect">
            <a:avLst/>
          </a:prstGeom>
        </p:spPr>
      </p:pic>
    </p:spTree>
    <p:extLst>
      <p:ext uri="{BB962C8B-B14F-4D97-AF65-F5344CB8AC3E}">
        <p14:creationId xmlns:p14="http://schemas.microsoft.com/office/powerpoint/2010/main" val="128849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E960-5C58-4A13-8C3E-973B714EB179}"/>
              </a:ext>
            </a:extLst>
          </p:cNvPr>
          <p:cNvSpPr>
            <a:spLocks noGrp="1"/>
          </p:cNvSpPr>
          <p:nvPr>
            <p:ph type="title"/>
          </p:nvPr>
        </p:nvSpPr>
        <p:spPr/>
        <p:txBody>
          <a:bodyPr/>
          <a:lstStyle/>
          <a:p>
            <a:r>
              <a:rPr lang="en-CA" dirty="0"/>
              <a:t>Logistic Regression 1: with Test Set</a:t>
            </a:r>
          </a:p>
        </p:txBody>
      </p:sp>
      <p:sp>
        <p:nvSpPr>
          <p:cNvPr id="3" name="Content Placeholder 2">
            <a:extLst>
              <a:ext uri="{FF2B5EF4-FFF2-40B4-BE49-F238E27FC236}">
                <a16:creationId xmlns:a16="http://schemas.microsoft.com/office/drawing/2014/main" id="{3EA01C0E-D5D6-48E8-8FEC-CC2FF6A87B27}"/>
              </a:ext>
            </a:extLst>
          </p:cNvPr>
          <p:cNvSpPr>
            <a:spLocks noGrp="1"/>
          </p:cNvSpPr>
          <p:nvPr>
            <p:ph idx="1"/>
          </p:nvPr>
        </p:nvSpPr>
        <p:spPr>
          <a:xfrm>
            <a:off x="365568" y="4041248"/>
            <a:ext cx="8444818" cy="1643575"/>
          </a:xfrm>
        </p:spPr>
        <p:txBody>
          <a:bodyPr>
            <a:normAutofit fontScale="92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Model evaluation using Confusion Matrix</a:t>
            </a:r>
            <a:r>
              <a:rPr lang="en-CA" sz="2800" dirty="0">
                <a:effectLst/>
                <a:ea typeface="Times New Roman" panose="02020603050405020304" pitchFamily="18" charset="0"/>
                <a:cs typeface="Times New Roman" panose="02020603050405020304" pitchFamily="18" charset="0"/>
              </a:rPr>
              <a:t>: </a:t>
            </a:r>
          </a:p>
          <a:p>
            <a:pPr>
              <a:lnSpc>
                <a:spcPct val="107000"/>
              </a:lnSpc>
              <a:spcAft>
                <a:spcPts val="1000"/>
              </a:spcAft>
            </a:pPr>
            <a:r>
              <a:rPr lang="en-CA" dirty="0">
                <a:cs typeface="Times New Roman" panose="02020603050405020304" pitchFamily="18" charset="0"/>
              </a:rPr>
              <a:t>The test set carried solely “0” or decrease in growth. Results of the prediction show 50 : 50 probability of between True Negative and False Positive</a:t>
            </a:r>
            <a:endParaRPr lang="en-CA" dirty="0"/>
          </a:p>
        </p:txBody>
      </p:sp>
      <p:sp>
        <p:nvSpPr>
          <p:cNvPr id="4" name="Date Placeholder 3">
            <a:extLst>
              <a:ext uri="{FF2B5EF4-FFF2-40B4-BE49-F238E27FC236}">
                <a16:creationId xmlns:a16="http://schemas.microsoft.com/office/drawing/2014/main" id="{8E1C3022-C3D6-4598-830B-9E9E495084E5}"/>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A6493856-5E75-42E0-BF9B-994A875F8806}"/>
              </a:ext>
            </a:extLst>
          </p:cNvPr>
          <p:cNvSpPr>
            <a:spLocks noGrp="1"/>
          </p:cNvSpPr>
          <p:nvPr>
            <p:ph type="sldNum" sz="quarter" idx="4"/>
          </p:nvPr>
        </p:nvSpPr>
        <p:spPr/>
        <p:txBody>
          <a:bodyPr/>
          <a:lstStyle/>
          <a:p>
            <a:fld id="{E1497D35-93D5-5047-9160-8F9C97C9D015}" type="slidenum">
              <a:rPr lang="en-US" smtClean="0"/>
              <a:pPr/>
              <a:t>19</a:t>
            </a:fld>
            <a:endParaRPr lang="en-US" dirty="0"/>
          </a:p>
        </p:txBody>
      </p:sp>
      <p:pic>
        <p:nvPicPr>
          <p:cNvPr id="6" name="Picture 5">
            <a:extLst>
              <a:ext uri="{FF2B5EF4-FFF2-40B4-BE49-F238E27FC236}">
                <a16:creationId xmlns:a16="http://schemas.microsoft.com/office/drawing/2014/main" id="{D5C9EF3D-7E7E-4DAA-B137-B2ABB8EE2C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968" y="1462264"/>
            <a:ext cx="3412058" cy="2578984"/>
          </a:xfrm>
          <a:prstGeom prst="rect">
            <a:avLst/>
          </a:prstGeom>
          <a:noFill/>
          <a:ln>
            <a:noFill/>
          </a:ln>
        </p:spPr>
      </p:pic>
      <p:pic>
        <p:nvPicPr>
          <p:cNvPr id="7" name="Picture 6">
            <a:extLst>
              <a:ext uri="{FF2B5EF4-FFF2-40B4-BE49-F238E27FC236}">
                <a16:creationId xmlns:a16="http://schemas.microsoft.com/office/drawing/2014/main" id="{F134F979-341C-4846-A124-001EEDBA361D}"/>
              </a:ext>
            </a:extLst>
          </p:cNvPr>
          <p:cNvPicPr>
            <a:picLocks noChangeAspect="1"/>
          </p:cNvPicPr>
          <p:nvPr/>
        </p:nvPicPr>
        <p:blipFill>
          <a:blip r:embed="rId3"/>
          <a:stretch>
            <a:fillRect/>
          </a:stretch>
        </p:blipFill>
        <p:spPr>
          <a:xfrm>
            <a:off x="1296193" y="879269"/>
            <a:ext cx="5027452" cy="581165"/>
          </a:xfrm>
          <a:prstGeom prst="rect">
            <a:avLst/>
          </a:prstGeom>
        </p:spPr>
      </p:pic>
    </p:spTree>
    <p:extLst>
      <p:ext uri="{BB962C8B-B14F-4D97-AF65-F5344CB8AC3E}">
        <p14:creationId xmlns:p14="http://schemas.microsoft.com/office/powerpoint/2010/main" val="333235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EEA4-E2D5-41C7-B9BA-AD9350E5B6D7}"/>
              </a:ext>
            </a:extLst>
          </p:cNvPr>
          <p:cNvSpPr>
            <a:spLocks noGrp="1"/>
          </p:cNvSpPr>
          <p:nvPr>
            <p:ph type="title"/>
          </p:nvPr>
        </p:nvSpPr>
        <p:spPr/>
        <p:txBody>
          <a:bodyPr/>
          <a:lstStyle/>
          <a:p>
            <a:r>
              <a:rPr lang="en-CA" dirty="0"/>
              <a:t>Amazon acquired Whole Foods in 2017</a:t>
            </a:r>
          </a:p>
        </p:txBody>
      </p:sp>
      <p:sp>
        <p:nvSpPr>
          <p:cNvPr id="3" name="Content Placeholder 2">
            <a:extLst>
              <a:ext uri="{FF2B5EF4-FFF2-40B4-BE49-F238E27FC236}">
                <a16:creationId xmlns:a16="http://schemas.microsoft.com/office/drawing/2014/main" id="{3175ABEF-706C-410D-92E0-076F44E6DC2C}"/>
              </a:ext>
            </a:extLst>
          </p:cNvPr>
          <p:cNvSpPr>
            <a:spLocks noGrp="1"/>
          </p:cNvSpPr>
          <p:nvPr>
            <p:ph idx="1"/>
          </p:nvPr>
        </p:nvSpPr>
        <p:spPr/>
        <p:txBody>
          <a:bodyPr/>
          <a:lstStyle/>
          <a:p>
            <a:pPr marL="742950" lvl="1" indent="-285750">
              <a:buFont typeface="Arial" panose="020B0604020202020204" pitchFamily="34" charset="0"/>
              <a:buChar char="•"/>
            </a:pPr>
            <a:r>
              <a:rPr lang="en-CA" sz="2400" dirty="0"/>
              <a:t>Alarm bells sounded; “retail apocalypse”</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Disruption of retail not just grocery with online shopping as it did with department stores and other brick and mortar operations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Investors wary of investing in companies with this exposure</a:t>
            </a:r>
          </a:p>
          <a:p>
            <a:endParaRPr lang="en-CA" dirty="0"/>
          </a:p>
        </p:txBody>
      </p:sp>
      <p:sp>
        <p:nvSpPr>
          <p:cNvPr id="4" name="Date Placeholder 3">
            <a:extLst>
              <a:ext uri="{FF2B5EF4-FFF2-40B4-BE49-F238E27FC236}">
                <a16:creationId xmlns:a16="http://schemas.microsoft.com/office/drawing/2014/main" id="{FA81DA0A-967B-459B-B3AB-1DF2D7A7D970}"/>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E112FF95-A320-428D-B95E-DBCC727C745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3621415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C70D-422B-4071-B606-A420A0063729}"/>
              </a:ext>
            </a:extLst>
          </p:cNvPr>
          <p:cNvSpPr>
            <a:spLocks noGrp="1"/>
          </p:cNvSpPr>
          <p:nvPr>
            <p:ph type="title"/>
          </p:nvPr>
        </p:nvSpPr>
        <p:spPr/>
        <p:txBody>
          <a:bodyPr/>
          <a:lstStyle/>
          <a:p>
            <a:r>
              <a:rPr lang="en-CA" dirty="0"/>
              <a:t>Logistic Regression 2: unsplit data</a:t>
            </a:r>
          </a:p>
        </p:txBody>
      </p:sp>
      <p:sp>
        <p:nvSpPr>
          <p:cNvPr id="3" name="Content Placeholder 2">
            <a:extLst>
              <a:ext uri="{FF2B5EF4-FFF2-40B4-BE49-F238E27FC236}">
                <a16:creationId xmlns:a16="http://schemas.microsoft.com/office/drawing/2014/main" id="{EDFF9861-0C4C-4188-AE70-69CE63F30938}"/>
              </a:ext>
            </a:extLst>
          </p:cNvPr>
          <p:cNvSpPr>
            <a:spLocks noGrp="1"/>
          </p:cNvSpPr>
          <p:nvPr>
            <p:ph idx="1"/>
          </p:nvPr>
        </p:nvSpPr>
        <p:spPr>
          <a:xfrm>
            <a:off x="349591" y="3164002"/>
            <a:ext cx="8444818" cy="2891519"/>
          </a:xfrm>
        </p:spPr>
        <p:txBody>
          <a:bodyPr>
            <a:normAutofit fontScale="77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Coefficients</a:t>
            </a:r>
            <a:r>
              <a:rPr lang="en-CA" sz="28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population growth, the log odd of rent growth decreases by 0.123</a:t>
            </a:r>
          </a:p>
          <a:p>
            <a:pPr marL="285750" indent="-285750">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household income growth, the log odd of rent growth decreases by 0.086</a:t>
            </a:r>
          </a:p>
          <a:p>
            <a:endParaRPr lang="en-CA" sz="2000" dirty="0">
              <a:cs typeface="Times New Roman" panose="02020603050405020304" pitchFamily="18" charset="0"/>
            </a:endParaRPr>
          </a:p>
          <a:p>
            <a:pPr marL="0" indent="0">
              <a:buNone/>
            </a:pPr>
            <a:r>
              <a:rPr lang="en-CA" sz="2800" dirty="0">
                <a:effectLst/>
                <a:ea typeface="Times New Roman" panose="02020603050405020304" pitchFamily="18" charset="0"/>
                <a:cs typeface="Times New Roman" panose="02020603050405020304" pitchFamily="18" charset="0"/>
              </a:rPr>
              <a:t>Population growth (p-value = 0.314) and Household income growth (p-value = 0.423) are </a:t>
            </a:r>
            <a:r>
              <a:rPr lang="en-CA" sz="2800" b="1" dirty="0">
                <a:effectLst/>
                <a:ea typeface="Times New Roman" panose="02020603050405020304" pitchFamily="18" charset="0"/>
                <a:cs typeface="Times New Roman" panose="02020603050405020304" pitchFamily="18" charset="0"/>
              </a:rPr>
              <a:t>not</a:t>
            </a:r>
            <a:r>
              <a:rPr lang="en-CA" sz="2800" dirty="0">
                <a:effectLst/>
                <a:ea typeface="Times New Roman" panose="02020603050405020304" pitchFamily="18" charset="0"/>
                <a:cs typeface="Times New Roman" panose="02020603050405020304" pitchFamily="18" charset="0"/>
              </a:rPr>
              <a:t> statistically significant</a:t>
            </a:r>
          </a:p>
          <a:p>
            <a:endParaRPr lang="en-CA" dirty="0"/>
          </a:p>
        </p:txBody>
      </p:sp>
      <p:sp>
        <p:nvSpPr>
          <p:cNvPr id="4" name="Date Placeholder 3">
            <a:extLst>
              <a:ext uri="{FF2B5EF4-FFF2-40B4-BE49-F238E27FC236}">
                <a16:creationId xmlns:a16="http://schemas.microsoft.com/office/drawing/2014/main" id="{E88FDB8D-2A0E-46AA-9B11-4BDEB9785B67}"/>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D914AF67-3710-4F82-AD6B-29FE97DAE08F}"/>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7" name="Picture 6" descr="Text&#10;&#10;Description automatically generated">
            <a:extLst>
              <a:ext uri="{FF2B5EF4-FFF2-40B4-BE49-F238E27FC236}">
                <a16:creationId xmlns:a16="http://schemas.microsoft.com/office/drawing/2014/main" id="{95CF7C1C-412E-4B18-8C8D-A45AED8EBC2C}"/>
              </a:ext>
            </a:extLst>
          </p:cNvPr>
          <p:cNvPicPr>
            <a:picLocks noChangeAspect="1"/>
          </p:cNvPicPr>
          <p:nvPr/>
        </p:nvPicPr>
        <p:blipFill>
          <a:blip r:embed="rId2"/>
          <a:stretch>
            <a:fillRect/>
          </a:stretch>
        </p:blipFill>
        <p:spPr>
          <a:xfrm>
            <a:off x="1899119" y="801157"/>
            <a:ext cx="4863974" cy="2263099"/>
          </a:xfrm>
          <a:prstGeom prst="rect">
            <a:avLst/>
          </a:prstGeom>
        </p:spPr>
      </p:pic>
    </p:spTree>
    <p:extLst>
      <p:ext uri="{BB962C8B-B14F-4D97-AF65-F5344CB8AC3E}">
        <p14:creationId xmlns:p14="http://schemas.microsoft.com/office/powerpoint/2010/main" val="318878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Title 2"/>
          <p:cNvSpPr>
            <a:spLocks noGrp="1"/>
          </p:cNvSpPr>
          <p:nvPr>
            <p:ph type="title"/>
          </p:nvPr>
        </p:nvSpPr>
        <p:spPr/>
        <p:txBody>
          <a:bodyPr/>
          <a:lstStyle/>
          <a:p>
            <a:r>
              <a:rPr lang="en-CA" dirty="0"/>
              <a:t>Logistic Regression 2: unsplit data</a:t>
            </a:r>
            <a:endParaRPr lang="en-US" dirty="0"/>
          </a:p>
        </p:txBody>
      </p:sp>
      <p:sp>
        <p:nvSpPr>
          <p:cNvPr id="4" name="Content Placeholder 3"/>
          <p:cNvSpPr>
            <a:spLocks noGrp="1"/>
          </p:cNvSpPr>
          <p:nvPr>
            <p:ph idx="1"/>
          </p:nvPr>
        </p:nvSpPr>
        <p:spPr/>
        <p:txBody>
          <a:bodyPr>
            <a:normAutofit fontScale="700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Model evaluation using Confusion Matrix</a:t>
            </a:r>
            <a:r>
              <a:rPr lang="en-CA" sz="28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dirty="0">
                <a:cs typeface="Times New Roman" panose="02020603050405020304" pitchFamily="18" charset="0"/>
              </a:rPr>
              <a:t>Now with additional “1” or increase rent occurrence</a:t>
            </a:r>
          </a:p>
          <a:p>
            <a:pPr marL="285750" indent="-285750">
              <a:lnSpc>
                <a:spcPct val="107000"/>
              </a:lnSpc>
              <a:spcAft>
                <a:spcPts val="1000"/>
              </a:spcAft>
              <a:buFont typeface="Arial" panose="020B0604020202020204" pitchFamily="34" charset="0"/>
              <a:buChar char="•"/>
            </a:pPr>
            <a:r>
              <a:rPr lang="en-CA" dirty="0">
                <a:cs typeface="Times New Roman" panose="02020603050405020304" pitchFamily="18" charset="0"/>
              </a:rPr>
              <a:t>Accuracy increased to 58% from 50% (logistic regression 1)</a:t>
            </a:r>
          </a:p>
          <a:p>
            <a:pPr marL="285750" indent="-285750">
              <a:lnSpc>
                <a:spcPct val="107000"/>
              </a:lnSpc>
              <a:spcAft>
                <a:spcPts val="1000"/>
              </a:spcAft>
              <a:buFont typeface="Arial" panose="020B0604020202020204" pitchFamily="34" charset="0"/>
              <a:buChar char="•"/>
            </a:pPr>
            <a:r>
              <a:rPr lang="en-CA" dirty="0">
                <a:cs typeface="Times New Roman" panose="02020603050405020304" pitchFamily="18" charset="0"/>
              </a:rPr>
              <a:t>Able to predict decrease when truly a decrease 57% of the time (specificity)</a:t>
            </a:r>
          </a:p>
          <a:p>
            <a:pPr marL="285750" indent="-285750">
              <a:lnSpc>
                <a:spcPct val="107000"/>
              </a:lnSpc>
              <a:spcAft>
                <a:spcPts val="1000"/>
              </a:spcAft>
              <a:buFont typeface="Arial" panose="020B0604020202020204" pitchFamily="34" charset="0"/>
              <a:buChar char="•"/>
            </a:pPr>
            <a:r>
              <a:rPr lang="en-CA" dirty="0">
                <a:cs typeface="Times New Roman" panose="02020603050405020304" pitchFamily="18" charset="0"/>
              </a:rPr>
              <a:t>Able to predict increase when truly an increase 60% of the time (sensitivity)</a:t>
            </a:r>
          </a:p>
          <a:p>
            <a:pPr marL="285750" indent="-285750">
              <a:lnSpc>
                <a:spcPct val="107000"/>
              </a:lnSpc>
              <a:spcAft>
                <a:spcPts val="1000"/>
              </a:spcAft>
              <a:buFont typeface="Arial" panose="020B0604020202020204" pitchFamily="34" charset="0"/>
              <a:buChar char="•"/>
            </a:pPr>
            <a:r>
              <a:rPr lang="en-CA" dirty="0">
                <a:cs typeface="Times New Roman" panose="02020603050405020304" pitchFamily="18" charset="0"/>
              </a:rPr>
              <a:t>Able to predict increase 50% of the time (precision)</a:t>
            </a:r>
            <a:endParaRPr lang="en-CA" dirty="0"/>
          </a:p>
          <a:p>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November 30, 2021</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21</a:t>
            </a:fld>
            <a:endParaRPr lang="en-US" dirty="0"/>
          </a:p>
        </p:txBody>
      </p:sp>
      <p:pic>
        <p:nvPicPr>
          <p:cNvPr id="9" name="Picture 8" descr="Text&#10;&#10;Description automatically generated">
            <a:extLst>
              <a:ext uri="{FF2B5EF4-FFF2-40B4-BE49-F238E27FC236}">
                <a16:creationId xmlns:a16="http://schemas.microsoft.com/office/drawing/2014/main" id="{67D26B87-7B48-46B4-A377-D6BDACCAFF6B}"/>
              </a:ext>
            </a:extLst>
          </p:cNvPr>
          <p:cNvPicPr>
            <a:picLocks noChangeAspect="1"/>
          </p:cNvPicPr>
          <p:nvPr/>
        </p:nvPicPr>
        <p:blipFill>
          <a:blip r:embed="rId2"/>
          <a:stretch>
            <a:fillRect/>
          </a:stretch>
        </p:blipFill>
        <p:spPr>
          <a:xfrm>
            <a:off x="5397354" y="1480716"/>
            <a:ext cx="3746646" cy="867064"/>
          </a:xfrm>
          <a:prstGeom prst="rect">
            <a:avLst/>
          </a:prstGeom>
        </p:spPr>
      </p:pic>
      <p:pic>
        <p:nvPicPr>
          <p:cNvPr id="10" name="Picture 9">
            <a:extLst>
              <a:ext uri="{FF2B5EF4-FFF2-40B4-BE49-F238E27FC236}">
                <a16:creationId xmlns:a16="http://schemas.microsoft.com/office/drawing/2014/main" id="{BAFA0EBF-C692-4F50-BAE4-A6197ACC01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1631" y="2391133"/>
            <a:ext cx="3667125" cy="2771775"/>
          </a:xfrm>
          <a:prstGeom prst="rect">
            <a:avLst/>
          </a:prstGeom>
          <a:noFill/>
          <a:ln>
            <a:noFill/>
          </a:ln>
        </p:spPr>
      </p:pic>
    </p:spTree>
    <p:extLst>
      <p:ext uri="{BB962C8B-B14F-4D97-AF65-F5344CB8AC3E}">
        <p14:creationId xmlns:p14="http://schemas.microsoft.com/office/powerpoint/2010/main" val="1835226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E33A-B25D-4858-BA2D-316F1921C914}"/>
              </a:ext>
            </a:extLst>
          </p:cNvPr>
          <p:cNvSpPr>
            <a:spLocks noGrp="1"/>
          </p:cNvSpPr>
          <p:nvPr>
            <p:ph type="title"/>
          </p:nvPr>
        </p:nvSpPr>
        <p:spPr/>
        <p:txBody>
          <a:bodyPr/>
          <a:lstStyle/>
          <a:p>
            <a:r>
              <a:rPr lang="en-CA" dirty="0"/>
              <a:t>Conclusion and Limitation</a:t>
            </a:r>
            <a:br>
              <a:rPr lang="en-CA" dirty="0"/>
            </a:br>
            <a:endParaRPr lang="en-CA" dirty="0"/>
          </a:p>
        </p:txBody>
      </p:sp>
      <p:sp>
        <p:nvSpPr>
          <p:cNvPr id="3" name="Content Placeholder 2">
            <a:extLst>
              <a:ext uri="{FF2B5EF4-FFF2-40B4-BE49-F238E27FC236}">
                <a16:creationId xmlns:a16="http://schemas.microsoft.com/office/drawing/2014/main" id="{93496EE1-19BD-4F4B-A7A8-14D0959C3853}"/>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CA" dirty="0"/>
              <a:t>Based on the results of Logistic Regression, there is an indirect relationship between Population and Household income to rent which is for a unit increase in population or household income there is a commensurate decrease in rent growth</a:t>
            </a:r>
          </a:p>
          <a:p>
            <a:pPr marL="285750" indent="-285750">
              <a:buFont typeface="Arial" panose="020B0604020202020204" pitchFamily="34" charset="0"/>
              <a:buChar char="•"/>
            </a:pPr>
            <a:r>
              <a:rPr lang="en-CA" i="1" dirty="0"/>
              <a:t>Limitation</a:t>
            </a:r>
            <a:r>
              <a:rPr lang="en-CA" dirty="0"/>
              <a:t>: Results are </a:t>
            </a:r>
            <a:r>
              <a:rPr lang="en-CA" b="1" dirty="0"/>
              <a:t>inconclusive</a:t>
            </a:r>
            <a:r>
              <a:rPr lang="en-CA" dirty="0"/>
              <a:t> due to data imbalance used to train and test our information</a:t>
            </a:r>
          </a:p>
          <a:p>
            <a:pPr marL="285750" indent="-285750">
              <a:buFont typeface="Arial" panose="020B0604020202020204" pitchFamily="34" charset="0"/>
              <a:buChar char="•"/>
            </a:pPr>
            <a:r>
              <a:rPr lang="en-CA" dirty="0"/>
              <a:t>Expanding/adding to the rent data (logistic regression 2) further improves the performance of the model and will provide more insights into predicting rent growth using population and household income growth</a:t>
            </a:r>
          </a:p>
          <a:p>
            <a:endParaRPr lang="en-CA" dirty="0"/>
          </a:p>
        </p:txBody>
      </p:sp>
      <p:sp>
        <p:nvSpPr>
          <p:cNvPr id="4" name="Date Placeholder 3">
            <a:extLst>
              <a:ext uri="{FF2B5EF4-FFF2-40B4-BE49-F238E27FC236}">
                <a16:creationId xmlns:a16="http://schemas.microsoft.com/office/drawing/2014/main" id="{85219187-C44E-4387-A239-AB00E56A0497}"/>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8EAF2D4A-2567-474C-B434-D9FEB59BE81E}"/>
              </a:ext>
            </a:extLst>
          </p:cNvPr>
          <p:cNvSpPr>
            <a:spLocks noGrp="1"/>
          </p:cNvSpPr>
          <p:nvPr>
            <p:ph type="sldNum" sz="quarter" idx="4"/>
          </p:nvPr>
        </p:nvSpPr>
        <p:spPr/>
        <p:txBody>
          <a:bodyPr/>
          <a:lstStyle/>
          <a:p>
            <a:fld id="{E1497D35-93D5-5047-9160-8F9C97C9D015}" type="slidenum">
              <a:rPr lang="en-US" smtClean="0"/>
              <a:pPr/>
              <a:t>22</a:t>
            </a:fld>
            <a:endParaRPr lang="en-US" dirty="0"/>
          </a:p>
        </p:txBody>
      </p:sp>
    </p:spTree>
    <p:extLst>
      <p:ext uri="{BB962C8B-B14F-4D97-AF65-F5344CB8AC3E}">
        <p14:creationId xmlns:p14="http://schemas.microsoft.com/office/powerpoint/2010/main" val="337117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5D08-1EE2-4ECD-9038-96DB51188B16}"/>
              </a:ext>
            </a:extLst>
          </p:cNvPr>
          <p:cNvSpPr>
            <a:spLocks noGrp="1"/>
          </p:cNvSpPr>
          <p:nvPr>
            <p:ph type="title"/>
          </p:nvPr>
        </p:nvSpPr>
        <p:spPr/>
        <p:txBody>
          <a:bodyPr/>
          <a:lstStyle/>
          <a:p>
            <a:r>
              <a:rPr lang="en-CA" dirty="0"/>
              <a:t>Next Steps</a:t>
            </a:r>
          </a:p>
        </p:txBody>
      </p:sp>
      <p:sp>
        <p:nvSpPr>
          <p:cNvPr id="3" name="Content Placeholder 2">
            <a:extLst>
              <a:ext uri="{FF2B5EF4-FFF2-40B4-BE49-F238E27FC236}">
                <a16:creationId xmlns:a16="http://schemas.microsoft.com/office/drawing/2014/main" id="{EF3782F2-37C4-4E7C-AA6D-202F8571A5F5}"/>
              </a:ext>
            </a:extLst>
          </p:cNvPr>
          <p:cNvSpPr>
            <a:spLocks noGrp="1"/>
          </p:cNvSpPr>
          <p:nvPr>
            <p:ph idx="1"/>
          </p:nvPr>
        </p:nvSpPr>
        <p:spPr/>
        <p:txBody>
          <a:bodyPr/>
          <a:lstStyle/>
          <a:p>
            <a:r>
              <a:rPr lang="en-CA" dirty="0"/>
              <a:t>Pursue filling in missing rent data by reaching out to  research organizations as CBRE, JLL, Colliers, among others. We are confident that the model will yield more meaningful insights and conclusions </a:t>
            </a:r>
            <a:r>
              <a:rPr lang="en-CA"/>
              <a:t>once completed </a:t>
            </a:r>
            <a:endParaRPr lang="en-CA" dirty="0"/>
          </a:p>
          <a:p>
            <a:endParaRPr lang="en-CA" dirty="0"/>
          </a:p>
        </p:txBody>
      </p:sp>
      <p:sp>
        <p:nvSpPr>
          <p:cNvPr id="4" name="Date Placeholder 3">
            <a:extLst>
              <a:ext uri="{FF2B5EF4-FFF2-40B4-BE49-F238E27FC236}">
                <a16:creationId xmlns:a16="http://schemas.microsoft.com/office/drawing/2014/main" id="{7A3C6B72-4069-4267-8968-10A75BDBE2C8}"/>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B392212B-2D49-47FE-A5A3-BDBE8F0F0932}"/>
              </a:ext>
            </a:extLst>
          </p:cNvPr>
          <p:cNvSpPr>
            <a:spLocks noGrp="1"/>
          </p:cNvSpPr>
          <p:nvPr>
            <p:ph type="sldNum" sz="quarter" idx="4"/>
          </p:nvPr>
        </p:nvSpPr>
        <p:spPr/>
        <p:txBody>
          <a:bodyPr/>
          <a:lstStyle/>
          <a:p>
            <a:fld id="{E1497D35-93D5-5047-9160-8F9C97C9D015}" type="slidenum">
              <a:rPr lang="en-US" smtClean="0"/>
              <a:pPr/>
              <a:t>23</a:t>
            </a:fld>
            <a:endParaRPr lang="en-US" dirty="0"/>
          </a:p>
        </p:txBody>
      </p:sp>
    </p:spTree>
    <p:extLst>
      <p:ext uri="{BB962C8B-B14F-4D97-AF65-F5344CB8AC3E}">
        <p14:creationId xmlns:p14="http://schemas.microsoft.com/office/powerpoint/2010/main" val="40671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AAD2-F7B3-42A0-B09A-043B0CA54320}"/>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F50FE88E-FF95-4390-AD67-272ABFFD9264}"/>
              </a:ext>
            </a:extLst>
          </p:cNvPr>
          <p:cNvSpPr>
            <a:spLocks noGrp="1"/>
          </p:cNvSpPr>
          <p:nvPr>
            <p:ph idx="1"/>
          </p:nvPr>
        </p:nvSpPr>
        <p:spPr/>
        <p:txBody>
          <a:bodyPr>
            <a:normAutofit fontScale="62500" lnSpcReduction="20000"/>
          </a:bodyPr>
          <a:lstStyle/>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Hiebert, D. (2017). </a:t>
            </a:r>
            <a:r>
              <a:rPr lang="en-CA" sz="2800" i="1" dirty="0">
                <a:effectLst/>
                <a:ea typeface="Times New Roman" panose="02020603050405020304" pitchFamily="18" charset="0"/>
                <a:cs typeface="Times New Roman" panose="02020603050405020304" pitchFamily="18" charset="0"/>
              </a:rPr>
              <a:t>Immigrants and Refugees in the Housing Markets of Montreal, Toronto and Vancouver, 2011. </a:t>
            </a:r>
            <a:r>
              <a:rPr lang="en-CA" sz="2800" dirty="0">
                <a:effectLst/>
                <a:ea typeface="Times New Roman" panose="02020603050405020304" pitchFamily="18" charset="0"/>
                <a:cs typeface="Times New Roman" panose="02020603050405020304" pitchFamily="18" charset="0"/>
              </a:rPr>
              <a:t>Canadian Journal of Urban Research, 26(2), 52. </a:t>
            </a:r>
            <a:r>
              <a:rPr lang="en-CA" sz="2800" u="sng" dirty="0">
                <a:solidFill>
                  <a:srgbClr val="004C9B"/>
                </a:solidFill>
                <a:effectLst/>
                <a:ea typeface="Times New Roman" panose="02020603050405020304" pitchFamily="18" charset="0"/>
                <a:cs typeface="Times New Roman" panose="02020603050405020304" pitchFamily="18" charset="0"/>
                <a:hlinkClick r:id="rId2"/>
              </a:rPr>
              <a:t>http://ezproxy.lib.ryerson.ca/login?url=https://www.proquest.com/scholarly-journals/immigrants-refugees-housing-markets-montreal/docview/2159615860/se-2?accountid=13631</a:t>
            </a:r>
            <a:endParaRPr lang="en-CA" sz="2800" u="sng" dirty="0">
              <a:solidFill>
                <a:srgbClr val="004C9B"/>
              </a:solidFill>
              <a:effectLst/>
              <a:ea typeface="Times New Roman" panose="02020603050405020304" pitchFamily="18" charset="0"/>
              <a:cs typeface="Times New Roman" panose="02020603050405020304" pitchFamily="18" charset="0"/>
            </a:endParaRP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Wheeler, David C. (2014). </a:t>
            </a:r>
            <a:r>
              <a:rPr lang="en-CA" sz="2800" i="1" dirty="0">
                <a:effectLst/>
                <a:ea typeface="Times New Roman" panose="02020603050405020304" pitchFamily="18" charset="0"/>
                <a:cs typeface="Times New Roman" panose="02020603050405020304" pitchFamily="18" charset="0"/>
              </a:rPr>
              <a:t>A Bayesian approach to hedonic price analysis. </a:t>
            </a:r>
            <a:r>
              <a:rPr lang="en-CA" sz="2800" dirty="0">
                <a:effectLst/>
                <a:ea typeface="Times New Roman" panose="02020603050405020304" pitchFamily="18" charset="0"/>
                <a:cs typeface="Times New Roman" panose="02020603050405020304" pitchFamily="18" charset="0"/>
              </a:rPr>
              <a:t>Papers in regional science. ISSN: 1056-8190. Volume: 93. Issue: 3 Page: 663 DOI: 10.1111/pirs.12003</a:t>
            </a: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Zhang, Song (2020). </a:t>
            </a:r>
            <a:r>
              <a:rPr lang="en-CA" sz="2800" i="1" dirty="0">
                <a:effectLst/>
                <a:ea typeface="Times New Roman" panose="02020603050405020304" pitchFamily="18" charset="0"/>
                <a:cs typeface="Times New Roman" panose="02020603050405020304" pitchFamily="18" charset="0"/>
              </a:rPr>
              <a:t>Tenant Mix and Retail Rents in High Street Shopping Districts. </a:t>
            </a:r>
            <a:r>
              <a:rPr lang="en-CA" sz="2800" dirty="0">
                <a:effectLst/>
                <a:ea typeface="Times New Roman" panose="02020603050405020304" pitchFamily="18" charset="0"/>
                <a:cs typeface="Times New Roman" panose="02020603050405020304" pitchFamily="18" charset="0"/>
              </a:rPr>
              <a:t>The journal of real estate finance and economics. ISSN: 0895-5638. DOI: 10.1007/s11146-020-09768-</a:t>
            </a:r>
            <a:r>
              <a:rPr lang="en-CA" sz="2800" dirty="0">
                <a:ea typeface="Times New Roman" panose="02020603050405020304" pitchFamily="18" charset="0"/>
                <a:cs typeface="Times New Roman" panose="02020603050405020304" pitchFamily="18" charset="0"/>
              </a:rPr>
              <a:t>3</a:t>
            </a: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Des </a:t>
            </a:r>
            <a:r>
              <a:rPr lang="en-CA" sz="2800" dirty="0" err="1">
                <a:effectLst/>
                <a:ea typeface="Times New Roman" panose="02020603050405020304" pitchFamily="18" charset="0"/>
                <a:cs typeface="Times New Roman" panose="02020603050405020304" pitchFamily="18" charset="0"/>
              </a:rPr>
              <a:t>Rosiers</a:t>
            </a:r>
            <a:r>
              <a:rPr lang="en-CA" sz="2800" dirty="0">
                <a:effectLst/>
                <a:ea typeface="Times New Roman" panose="02020603050405020304" pitchFamily="18" charset="0"/>
                <a:cs typeface="Times New Roman" panose="02020603050405020304" pitchFamily="18" charset="0"/>
              </a:rPr>
              <a:t>, F., </a:t>
            </a:r>
            <a:r>
              <a:rPr lang="en-CA" sz="2800" dirty="0" err="1">
                <a:effectLst/>
                <a:ea typeface="Times New Roman" panose="02020603050405020304" pitchFamily="18" charset="0"/>
                <a:cs typeface="Times New Roman" panose="02020603050405020304" pitchFamily="18" charset="0"/>
              </a:rPr>
              <a:t>Thériault</a:t>
            </a:r>
            <a:r>
              <a:rPr lang="en-CA" sz="2800" dirty="0">
                <a:effectLst/>
                <a:ea typeface="Times New Roman" panose="02020603050405020304" pitchFamily="18" charset="0"/>
                <a:cs typeface="Times New Roman" panose="02020603050405020304" pitchFamily="18" charset="0"/>
              </a:rPr>
              <a:t>, M., &amp; Lavoie, C. (2009). </a:t>
            </a:r>
            <a:r>
              <a:rPr lang="en-CA" sz="2800" i="1" dirty="0">
                <a:effectLst/>
                <a:ea typeface="Times New Roman" panose="02020603050405020304" pitchFamily="18" charset="0"/>
                <a:cs typeface="Times New Roman" panose="02020603050405020304" pitchFamily="18" charset="0"/>
              </a:rPr>
              <a:t>Retail Concentration and Shopping Center Rents - A Comparison of Two Cities</a:t>
            </a:r>
            <a:r>
              <a:rPr lang="en-CA" sz="2800" dirty="0">
                <a:effectLst/>
                <a:ea typeface="Times New Roman" panose="02020603050405020304" pitchFamily="18" charset="0"/>
                <a:cs typeface="Times New Roman" panose="02020603050405020304" pitchFamily="18" charset="0"/>
              </a:rPr>
              <a:t>. The Journal of Real Estate Research, 31(2), 165-207.</a:t>
            </a:r>
          </a:p>
          <a:p>
            <a:pPr marL="226800" indent="0">
              <a:buNone/>
            </a:pPr>
            <a:r>
              <a:rPr lang="en-CA" sz="2800" u="sng" dirty="0">
                <a:solidFill>
                  <a:srgbClr val="004C9B"/>
                </a:solidFill>
                <a:effectLst/>
                <a:ea typeface="Times New Roman" panose="02020603050405020304" pitchFamily="18" charset="0"/>
                <a:cs typeface="Times New Roman" panose="02020603050405020304" pitchFamily="18" charset="0"/>
                <a:hlinkClick r:id="rId3"/>
              </a:rPr>
              <a:t>http://ezproxy.lib.ryerson.ca/login?url=https://www.proquest.com/scholarly-journals/retail-concentration-shopping-center-rents/docview/200319553/se-2?accountid=13631</a:t>
            </a:r>
            <a:endParaRPr lang="en-CA" sz="2800" dirty="0"/>
          </a:p>
          <a:p>
            <a:endParaRPr lang="en-CA" dirty="0"/>
          </a:p>
        </p:txBody>
      </p:sp>
      <p:sp>
        <p:nvSpPr>
          <p:cNvPr id="4" name="Date Placeholder 3">
            <a:extLst>
              <a:ext uri="{FF2B5EF4-FFF2-40B4-BE49-F238E27FC236}">
                <a16:creationId xmlns:a16="http://schemas.microsoft.com/office/drawing/2014/main" id="{5F7AA665-5BBA-4E02-9555-2281EC76D38F}"/>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DE398882-48FA-4737-BDC1-63C1D405E74F}"/>
              </a:ext>
            </a:extLst>
          </p:cNvPr>
          <p:cNvSpPr>
            <a:spLocks noGrp="1"/>
          </p:cNvSpPr>
          <p:nvPr>
            <p:ph type="sldNum" sz="quarter" idx="4"/>
          </p:nvPr>
        </p:nvSpPr>
        <p:spPr/>
        <p:txBody>
          <a:bodyPr/>
          <a:lstStyle/>
          <a:p>
            <a:fld id="{E1497D35-93D5-5047-9160-8F9C97C9D015}" type="slidenum">
              <a:rPr lang="en-US" smtClean="0"/>
              <a:pPr/>
              <a:t>24</a:t>
            </a:fld>
            <a:endParaRPr lang="en-US" dirty="0"/>
          </a:p>
        </p:txBody>
      </p:sp>
    </p:spTree>
    <p:extLst>
      <p:ext uri="{BB962C8B-B14F-4D97-AF65-F5344CB8AC3E}">
        <p14:creationId xmlns:p14="http://schemas.microsoft.com/office/powerpoint/2010/main" val="279926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r>
              <a:rPr lang="en-US" dirty="0"/>
              <a:t>Thank you</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November 30, 2021</a:t>
            </a:fld>
            <a:r>
              <a:rPr lang="en-CA" dirty="0"/>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Pandemic 2020</a:t>
            </a:r>
          </a:p>
        </p:txBody>
      </p:sp>
      <p:sp>
        <p:nvSpPr>
          <p:cNvPr id="3" name="Content Placeholder 2"/>
          <p:cNvSpPr>
            <a:spLocks noGrp="1"/>
          </p:cNvSpPr>
          <p:nvPr>
            <p:ph idx="1"/>
          </p:nvPr>
        </p:nvSpPr>
        <p:spPr/>
        <p:txBody>
          <a:bodyPr>
            <a:normAutofit lnSpcReduction="10000"/>
          </a:bodyPr>
          <a:lstStyle/>
          <a:p>
            <a:pPr marL="742950" lvl="1" indent="-285750">
              <a:buFont typeface="Arial" panose="020B0604020202020204" pitchFamily="34" charset="0"/>
              <a:buChar char="•"/>
            </a:pPr>
            <a:r>
              <a:rPr lang="en-CA" sz="2400" dirty="0"/>
              <a:t>Lockdowns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Businesses with limitations of access to space, closed for months or had limited transactions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Retail tenants accelerated their e-commerce businesses and online presence</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Retail landlords faced unpaid rents or worse, permanent closures of some of its tenant’s businesses</a:t>
            </a:r>
          </a:p>
          <a:p>
            <a:endParaRPr lang="en-US" sz="24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276118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CA" sz="2400" dirty="0"/>
              <a:t>Revived the questions in the retail industry such as, is there a need for physical space and are the current market rents reasonable?</a:t>
            </a:r>
          </a:p>
          <a:p>
            <a:pPr marL="0" indent="0">
              <a:buNone/>
            </a:pPr>
            <a:endParaRPr lang="en-CA" dirty="0"/>
          </a:p>
          <a:p>
            <a:pPr marL="0" indent="0">
              <a:buNone/>
            </a:pPr>
            <a:endParaRPr lang="en-CA" dirty="0"/>
          </a:p>
          <a:p>
            <a:pPr marL="0" indent="0" algn="ctr">
              <a:buNone/>
            </a:pPr>
            <a:r>
              <a:rPr lang="en-CA" sz="3600" b="1" dirty="0"/>
              <a:t>Does population and household growth impact retail rent growth?</a:t>
            </a:r>
          </a:p>
          <a:p>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45365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3E2C-CF09-4CAE-8538-C41C2B65F357}"/>
              </a:ext>
            </a:extLst>
          </p:cNvPr>
          <p:cNvSpPr>
            <a:spLocks noGrp="1"/>
          </p:cNvSpPr>
          <p:nvPr>
            <p:ph type="title"/>
          </p:nvPr>
        </p:nvSpPr>
        <p:spPr/>
        <p:txBody>
          <a:bodyPr/>
          <a:lstStyle/>
          <a:p>
            <a:r>
              <a:rPr lang="en-CA" dirty="0"/>
              <a:t>Other Research</a:t>
            </a:r>
          </a:p>
        </p:txBody>
      </p:sp>
      <p:sp>
        <p:nvSpPr>
          <p:cNvPr id="3" name="Content Placeholder 2">
            <a:extLst>
              <a:ext uri="{FF2B5EF4-FFF2-40B4-BE49-F238E27FC236}">
                <a16:creationId xmlns:a16="http://schemas.microsoft.com/office/drawing/2014/main" id="{8FAC5CDC-B283-4E64-ADF2-85DBB0DC2269}"/>
              </a:ext>
            </a:extLst>
          </p:cNvPr>
          <p:cNvSpPr>
            <a:spLocks noGrp="1"/>
          </p:cNvSpPr>
          <p:nvPr>
            <p:ph idx="1"/>
          </p:nvPr>
        </p:nvSpPr>
        <p:spPr/>
        <p:txBody>
          <a:bodyPr/>
          <a:lstStyle/>
          <a:p>
            <a:pPr marL="285750" indent="-285750">
              <a:buFont typeface="Arial" panose="020B0604020202020204" pitchFamily="34" charset="0"/>
              <a:buChar char="•"/>
            </a:pPr>
            <a:r>
              <a:rPr lang="en-CA" sz="2400" i="1" dirty="0"/>
              <a:t>Very few on commercial retail rents and more on housing market rent</a:t>
            </a:r>
          </a:p>
          <a:p>
            <a:pPr marL="742950" lvl="1" indent="-285750">
              <a:buFont typeface="Arial" panose="020B0604020202020204" pitchFamily="34" charset="0"/>
              <a:buChar char="•"/>
            </a:pPr>
            <a:r>
              <a:rPr lang="en-CA" dirty="0"/>
              <a:t>Hiebert</a:t>
            </a:r>
            <a:r>
              <a:rPr lang="en-CA" baseline="30000" dirty="0"/>
              <a:t>1</a:t>
            </a:r>
            <a:r>
              <a:rPr lang="en-CA" dirty="0"/>
              <a:t> concluded a positive relationship of immigration and refugees as factors in assessing growth for housing prices and rent levels in Montreal, Toronto and Quebec</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Fine tuning of traditional linear regression model in predicting house prices using Bayesian spatially varying coefficient models and geographically weighted linear regression for estimation of hedonic prices by Wheeler</a:t>
            </a:r>
            <a:r>
              <a:rPr lang="en-CA" baseline="30000" dirty="0"/>
              <a:t>2</a:t>
            </a:r>
            <a:r>
              <a:rPr lang="en-CA" dirty="0"/>
              <a:t> </a:t>
            </a:r>
          </a:p>
          <a:p>
            <a:endParaRPr lang="en-CA" dirty="0"/>
          </a:p>
        </p:txBody>
      </p:sp>
      <p:sp>
        <p:nvSpPr>
          <p:cNvPr id="4" name="Date Placeholder 3">
            <a:extLst>
              <a:ext uri="{FF2B5EF4-FFF2-40B4-BE49-F238E27FC236}">
                <a16:creationId xmlns:a16="http://schemas.microsoft.com/office/drawing/2014/main" id="{ACFDC958-CF98-445E-8435-A7D7621175F9}"/>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07031226-AFAC-4BB7-857B-52BDE10CFBA3}"/>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159270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3E2C-CF09-4CAE-8538-C41C2B65F357}"/>
              </a:ext>
            </a:extLst>
          </p:cNvPr>
          <p:cNvSpPr>
            <a:spLocks noGrp="1"/>
          </p:cNvSpPr>
          <p:nvPr>
            <p:ph type="title"/>
          </p:nvPr>
        </p:nvSpPr>
        <p:spPr/>
        <p:txBody>
          <a:bodyPr/>
          <a:lstStyle/>
          <a:p>
            <a:r>
              <a:rPr lang="en-CA" dirty="0"/>
              <a:t>Other Research</a:t>
            </a:r>
          </a:p>
        </p:txBody>
      </p:sp>
      <p:sp>
        <p:nvSpPr>
          <p:cNvPr id="3" name="Content Placeholder 2">
            <a:extLst>
              <a:ext uri="{FF2B5EF4-FFF2-40B4-BE49-F238E27FC236}">
                <a16:creationId xmlns:a16="http://schemas.microsoft.com/office/drawing/2014/main" id="{8FAC5CDC-B283-4E64-ADF2-85DBB0DC2269}"/>
              </a:ext>
            </a:extLst>
          </p:cNvPr>
          <p:cNvSpPr>
            <a:spLocks noGrp="1"/>
          </p:cNvSpPr>
          <p:nvPr>
            <p:ph idx="1"/>
          </p:nvPr>
        </p:nvSpPr>
        <p:spPr/>
        <p:txBody>
          <a:bodyPr/>
          <a:lstStyle/>
          <a:p>
            <a:pPr marL="285750" indent="-285750">
              <a:buFont typeface="Arial" panose="020B0604020202020204" pitchFamily="34" charset="0"/>
              <a:buChar char="•"/>
            </a:pPr>
            <a:r>
              <a:rPr lang="en-CA" sz="2400" i="1" dirty="0"/>
              <a:t>Focused on other than household income and population growth</a:t>
            </a:r>
          </a:p>
          <a:p>
            <a:pPr marL="742950" lvl="1" indent="-285750">
              <a:buFont typeface="Arial" panose="020B0604020202020204" pitchFamily="34" charset="0"/>
              <a:buChar char="•"/>
            </a:pPr>
            <a:r>
              <a:rPr lang="en-CA" dirty="0"/>
              <a:t>Tenant mix and retail rent have a positive relationship in the shopping districts according to Zhang</a:t>
            </a:r>
            <a:r>
              <a:rPr lang="en-CA" baseline="30000" dirty="0"/>
              <a:t>3</a:t>
            </a:r>
            <a:r>
              <a:rPr lang="en-CA" dirty="0"/>
              <a:t> . With higher foot traffic, higher turnover for goods of tenants. Tenants then are willing to pay higher rents</a:t>
            </a:r>
          </a:p>
          <a:p>
            <a:pPr lvl="1"/>
            <a:endParaRPr lang="en-CA" dirty="0"/>
          </a:p>
          <a:p>
            <a:pPr marL="742950" lvl="1" indent="-285750">
              <a:buFont typeface="Arial" panose="020B0604020202020204" pitchFamily="34" charset="0"/>
              <a:buChar char="•"/>
            </a:pPr>
            <a:r>
              <a:rPr lang="en-CA" dirty="0"/>
              <a:t>Des </a:t>
            </a:r>
            <a:r>
              <a:rPr lang="en-CA" dirty="0" err="1"/>
              <a:t>Rosiers</a:t>
            </a:r>
            <a:r>
              <a:rPr lang="en-CA" dirty="0"/>
              <a:t>, Theriault and Lavoie</a:t>
            </a:r>
            <a:r>
              <a:rPr lang="en-CA" baseline="30000" dirty="0"/>
              <a:t>4</a:t>
            </a:r>
            <a:r>
              <a:rPr lang="en-CA" dirty="0"/>
              <a:t> focused on extent of impact on rent levels of retail concentration at regional and super-regional shopping centres and categories of goods in 2 Canadian cities</a:t>
            </a:r>
          </a:p>
          <a:p>
            <a:endParaRPr lang="en-CA" dirty="0"/>
          </a:p>
        </p:txBody>
      </p:sp>
      <p:sp>
        <p:nvSpPr>
          <p:cNvPr id="4" name="Date Placeholder 3">
            <a:extLst>
              <a:ext uri="{FF2B5EF4-FFF2-40B4-BE49-F238E27FC236}">
                <a16:creationId xmlns:a16="http://schemas.microsoft.com/office/drawing/2014/main" id="{ACFDC958-CF98-445E-8435-A7D7621175F9}"/>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07031226-AFAC-4BB7-857B-52BDE10CFBA3}"/>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127741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rmAutofit/>
          </a:bodyPr>
          <a:lstStyle/>
          <a:p>
            <a:r>
              <a:rPr lang="en-US" sz="2400" dirty="0"/>
              <a:t>Statistics Canada</a:t>
            </a:r>
          </a:p>
          <a:p>
            <a:endParaRPr lang="en-US" sz="2400" dirty="0"/>
          </a:p>
          <a:p>
            <a:pPr marL="285750" indent="-285750">
              <a:buFont typeface="Arial" panose="020B0604020202020204" pitchFamily="34" charset="0"/>
              <a:buChar char="•"/>
            </a:pPr>
            <a:r>
              <a:rPr lang="en-CA" sz="2400" dirty="0"/>
              <a:t>4 datasets</a:t>
            </a:r>
          </a:p>
          <a:p>
            <a:pPr marL="742950" lvl="1" indent="-285750">
              <a:buFont typeface="Arial" panose="020B0604020202020204" pitchFamily="34" charset="0"/>
              <a:buChar char="•"/>
            </a:pPr>
            <a:r>
              <a:rPr lang="en-CA" sz="2400" dirty="0"/>
              <a:t>Population 2016 (with 2011)</a:t>
            </a:r>
          </a:p>
          <a:p>
            <a:pPr marL="742950" lvl="1" indent="-285750">
              <a:buFont typeface="Arial" panose="020B0604020202020204" pitchFamily="34" charset="0"/>
              <a:buChar char="•"/>
            </a:pPr>
            <a:r>
              <a:rPr lang="en-CA" sz="2400" dirty="0"/>
              <a:t>Population 2011 (with 2006)</a:t>
            </a:r>
          </a:p>
          <a:p>
            <a:pPr marL="742950" lvl="1" indent="-285750">
              <a:buFont typeface="Arial" panose="020B0604020202020204" pitchFamily="34" charset="0"/>
              <a:buChar char="•"/>
            </a:pPr>
            <a:r>
              <a:rPr lang="en-CA" sz="2400" dirty="0"/>
              <a:t>Household income (2015 and 2005)</a:t>
            </a:r>
          </a:p>
          <a:p>
            <a:pPr marL="742950" lvl="1" indent="-285750">
              <a:buFont typeface="Arial" panose="020B0604020202020204" pitchFamily="34" charset="0"/>
              <a:buChar char="•"/>
            </a:pPr>
            <a:r>
              <a:rPr lang="en-CA" sz="2400" dirty="0"/>
              <a:t>Commercial Rent (2006 to 2021)</a:t>
            </a:r>
          </a:p>
          <a:p>
            <a:pPr marL="742950" lvl="1" indent="-285750">
              <a:buFont typeface="Arial" panose="020B0604020202020204" pitchFamily="34" charset="0"/>
              <a:buChar char="•"/>
            </a:pPr>
            <a:endParaRPr lang="en-CA" sz="2400" dirty="0"/>
          </a:p>
          <a:p>
            <a:endParaRPr lang="en-US" sz="2400" dirty="0"/>
          </a:p>
          <a:p>
            <a:endParaRPr lang="en-US" sz="24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299459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pic>
        <p:nvPicPr>
          <p:cNvPr id="6" name="Content Placeholder 5">
            <a:extLst>
              <a:ext uri="{FF2B5EF4-FFF2-40B4-BE49-F238E27FC236}">
                <a16:creationId xmlns:a16="http://schemas.microsoft.com/office/drawing/2014/main" id="{1417A191-AB39-49D7-AEF9-61E1FB4150BC}"/>
              </a:ext>
            </a:extLst>
          </p:cNvPr>
          <p:cNvPicPr>
            <a:picLocks noGrp="1" noChangeAspect="1"/>
          </p:cNvPicPr>
          <p:nvPr>
            <p:ph idx="1"/>
          </p:nvPr>
        </p:nvPicPr>
        <p:blipFill>
          <a:blip r:embed="rId2"/>
          <a:stretch>
            <a:fillRect/>
          </a:stretch>
        </p:blipFill>
        <p:spPr>
          <a:xfrm>
            <a:off x="364083" y="1628386"/>
            <a:ext cx="8577249" cy="3043824"/>
          </a:xfrm>
          <a:prstGeom prst="rect">
            <a:avLst/>
          </a:prstGeo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3717109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3027-1CF1-4878-BAD3-4FC67DFFA2F9}"/>
              </a:ext>
            </a:extLst>
          </p:cNvPr>
          <p:cNvSpPr>
            <a:spLocks noGrp="1"/>
          </p:cNvSpPr>
          <p:nvPr>
            <p:ph type="title"/>
          </p:nvPr>
        </p:nvSpPr>
        <p:spPr/>
        <p:txBody>
          <a:bodyPr/>
          <a:lstStyle/>
          <a:p>
            <a:r>
              <a:rPr lang="en-CA" dirty="0"/>
              <a:t>Data pre-processing</a:t>
            </a:r>
          </a:p>
        </p:txBody>
      </p:sp>
      <p:sp>
        <p:nvSpPr>
          <p:cNvPr id="3" name="Content Placeholder 2">
            <a:extLst>
              <a:ext uri="{FF2B5EF4-FFF2-40B4-BE49-F238E27FC236}">
                <a16:creationId xmlns:a16="http://schemas.microsoft.com/office/drawing/2014/main" id="{882FF9F4-2D39-4824-BDC2-08C7FE470451}"/>
              </a:ext>
            </a:extLst>
          </p:cNvPr>
          <p:cNvSpPr>
            <a:spLocks noGrp="1"/>
          </p:cNvSpPr>
          <p:nvPr>
            <p:ph idx="1"/>
          </p:nvPr>
        </p:nvSpPr>
        <p:spPr>
          <a:xfrm>
            <a:off x="365568" y="1058826"/>
            <a:ext cx="8444818" cy="694819"/>
          </a:xfrm>
        </p:spPr>
        <p:txBody>
          <a:bodyPr/>
          <a:lstStyle/>
          <a:p>
            <a:r>
              <a:rPr lang="en-CA" dirty="0"/>
              <a:t>Review for outliers</a:t>
            </a:r>
          </a:p>
        </p:txBody>
      </p:sp>
      <p:sp>
        <p:nvSpPr>
          <p:cNvPr id="4" name="Date Placeholder 3">
            <a:extLst>
              <a:ext uri="{FF2B5EF4-FFF2-40B4-BE49-F238E27FC236}">
                <a16:creationId xmlns:a16="http://schemas.microsoft.com/office/drawing/2014/main" id="{D23250C5-8823-4628-A926-44607037EF4A}"/>
              </a:ext>
            </a:extLst>
          </p:cNvPr>
          <p:cNvSpPr>
            <a:spLocks noGrp="1"/>
          </p:cNvSpPr>
          <p:nvPr>
            <p:ph type="dt" sz="half" idx="2"/>
          </p:nvPr>
        </p:nvSpPr>
        <p:spPr/>
        <p:txBody>
          <a:bodyPr/>
          <a:lstStyle/>
          <a:p>
            <a:fld id="{321D2AE1-B685-45A1-8C17-19D6BB8C161E}" type="datetime4">
              <a:rPr lang="en-US" smtClean="0"/>
              <a:t>November 30, 2021</a:t>
            </a:fld>
            <a:r>
              <a:rPr lang="en-CA"/>
              <a:t>     |</a:t>
            </a:r>
            <a:endParaRPr lang="en-US" dirty="0"/>
          </a:p>
        </p:txBody>
      </p:sp>
      <p:sp>
        <p:nvSpPr>
          <p:cNvPr id="5" name="Slide Number Placeholder 4">
            <a:extLst>
              <a:ext uri="{FF2B5EF4-FFF2-40B4-BE49-F238E27FC236}">
                <a16:creationId xmlns:a16="http://schemas.microsoft.com/office/drawing/2014/main" id="{76887F64-6738-4796-A958-6C94E027076D}"/>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Picture 5" descr="Chart, box and whisker chart&#10;&#10;Description automatically generated">
            <a:extLst>
              <a:ext uri="{FF2B5EF4-FFF2-40B4-BE49-F238E27FC236}">
                <a16:creationId xmlns:a16="http://schemas.microsoft.com/office/drawing/2014/main" id="{64EEB5E0-BB15-4FCE-AB7C-B7B17420FE50}"/>
              </a:ext>
            </a:extLst>
          </p:cNvPr>
          <p:cNvPicPr>
            <a:picLocks noChangeAspect="1"/>
          </p:cNvPicPr>
          <p:nvPr/>
        </p:nvPicPr>
        <p:blipFill>
          <a:blip r:embed="rId2"/>
          <a:stretch>
            <a:fillRect/>
          </a:stretch>
        </p:blipFill>
        <p:spPr>
          <a:xfrm>
            <a:off x="613712" y="1605101"/>
            <a:ext cx="2308822" cy="129484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A0770306-8141-4077-9D40-51AED4F985C2}"/>
              </a:ext>
            </a:extLst>
          </p:cNvPr>
          <p:cNvPicPr>
            <a:picLocks noChangeAspect="1"/>
          </p:cNvPicPr>
          <p:nvPr/>
        </p:nvPicPr>
        <p:blipFill>
          <a:blip r:embed="rId3"/>
          <a:stretch>
            <a:fillRect/>
          </a:stretch>
        </p:blipFill>
        <p:spPr>
          <a:xfrm>
            <a:off x="3362866" y="1554997"/>
            <a:ext cx="2145436" cy="129483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73EBA07B-BDE0-45D6-8277-D03E500293DE}"/>
              </a:ext>
            </a:extLst>
          </p:cNvPr>
          <p:cNvPicPr>
            <a:picLocks noChangeAspect="1"/>
          </p:cNvPicPr>
          <p:nvPr/>
        </p:nvPicPr>
        <p:blipFill>
          <a:blip r:embed="rId4"/>
          <a:stretch>
            <a:fillRect/>
          </a:stretch>
        </p:blipFill>
        <p:spPr>
          <a:xfrm>
            <a:off x="6032471" y="1202501"/>
            <a:ext cx="2360031" cy="63901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DEACFF9-7919-468B-A39E-D303243C670D}"/>
              </a:ext>
            </a:extLst>
          </p:cNvPr>
          <p:cNvPicPr>
            <a:picLocks noChangeAspect="1"/>
          </p:cNvPicPr>
          <p:nvPr/>
        </p:nvPicPr>
        <p:blipFill>
          <a:blip r:embed="rId5"/>
          <a:stretch>
            <a:fillRect/>
          </a:stretch>
        </p:blipFill>
        <p:spPr>
          <a:xfrm>
            <a:off x="6023939" y="1947622"/>
            <a:ext cx="2652666" cy="645462"/>
          </a:xfrm>
          <a:prstGeom prst="rect">
            <a:avLst/>
          </a:prstGeom>
        </p:spPr>
      </p:pic>
      <p:sp>
        <p:nvSpPr>
          <p:cNvPr id="10" name="TextBox 9">
            <a:extLst>
              <a:ext uri="{FF2B5EF4-FFF2-40B4-BE49-F238E27FC236}">
                <a16:creationId xmlns:a16="http://schemas.microsoft.com/office/drawing/2014/main" id="{A88AD984-D590-41A2-A229-5F76E9FDB6ED}"/>
              </a:ext>
            </a:extLst>
          </p:cNvPr>
          <p:cNvSpPr txBox="1"/>
          <p:nvPr/>
        </p:nvSpPr>
        <p:spPr>
          <a:xfrm>
            <a:off x="876822" y="2849482"/>
            <a:ext cx="1824089" cy="276999"/>
          </a:xfrm>
          <a:prstGeom prst="rect">
            <a:avLst/>
          </a:prstGeom>
          <a:noFill/>
        </p:spPr>
        <p:txBody>
          <a:bodyPr wrap="square" rtlCol="0">
            <a:spAutoFit/>
          </a:bodyPr>
          <a:lstStyle/>
          <a:p>
            <a:pPr algn="ctr"/>
            <a:r>
              <a:rPr lang="en-CA" sz="1200" i="1" dirty="0"/>
              <a:t>2015 Household income</a:t>
            </a:r>
          </a:p>
        </p:txBody>
      </p:sp>
      <p:sp>
        <p:nvSpPr>
          <p:cNvPr id="11" name="TextBox 10">
            <a:extLst>
              <a:ext uri="{FF2B5EF4-FFF2-40B4-BE49-F238E27FC236}">
                <a16:creationId xmlns:a16="http://schemas.microsoft.com/office/drawing/2014/main" id="{91175CE2-B795-4D9F-88D5-A935B11C2E8E}"/>
              </a:ext>
            </a:extLst>
          </p:cNvPr>
          <p:cNvSpPr txBox="1"/>
          <p:nvPr/>
        </p:nvSpPr>
        <p:spPr>
          <a:xfrm>
            <a:off x="3597052" y="2813992"/>
            <a:ext cx="1824089" cy="276999"/>
          </a:xfrm>
          <a:prstGeom prst="rect">
            <a:avLst/>
          </a:prstGeom>
          <a:noFill/>
        </p:spPr>
        <p:txBody>
          <a:bodyPr wrap="square" rtlCol="0">
            <a:spAutoFit/>
          </a:bodyPr>
          <a:lstStyle/>
          <a:p>
            <a:pPr algn="ctr"/>
            <a:r>
              <a:rPr lang="en-CA" sz="1200" i="1" dirty="0"/>
              <a:t>2005 Household income</a:t>
            </a:r>
          </a:p>
        </p:txBody>
      </p:sp>
      <p:sp>
        <p:nvSpPr>
          <p:cNvPr id="12" name="TextBox 11">
            <a:extLst>
              <a:ext uri="{FF2B5EF4-FFF2-40B4-BE49-F238E27FC236}">
                <a16:creationId xmlns:a16="http://schemas.microsoft.com/office/drawing/2014/main" id="{CABEA3CB-9E5E-434F-8A65-3BC890024312}"/>
              </a:ext>
            </a:extLst>
          </p:cNvPr>
          <p:cNvSpPr txBox="1"/>
          <p:nvPr/>
        </p:nvSpPr>
        <p:spPr>
          <a:xfrm>
            <a:off x="6229600" y="2778502"/>
            <a:ext cx="1824089" cy="276999"/>
          </a:xfrm>
          <a:prstGeom prst="rect">
            <a:avLst/>
          </a:prstGeom>
          <a:noFill/>
        </p:spPr>
        <p:txBody>
          <a:bodyPr wrap="square" rtlCol="0">
            <a:spAutoFit/>
          </a:bodyPr>
          <a:lstStyle/>
          <a:p>
            <a:pPr algn="ctr"/>
            <a:r>
              <a:rPr lang="en-CA" sz="1200" i="1" dirty="0"/>
              <a:t>Population datasets</a:t>
            </a:r>
          </a:p>
        </p:txBody>
      </p:sp>
      <p:sp>
        <p:nvSpPr>
          <p:cNvPr id="13" name="Content Placeholder 2">
            <a:extLst>
              <a:ext uri="{FF2B5EF4-FFF2-40B4-BE49-F238E27FC236}">
                <a16:creationId xmlns:a16="http://schemas.microsoft.com/office/drawing/2014/main" id="{52640094-57A3-49D7-B3CC-ECC3DB819A90}"/>
              </a:ext>
            </a:extLst>
          </p:cNvPr>
          <p:cNvSpPr txBox="1">
            <a:spLocks/>
          </p:cNvSpPr>
          <p:nvPr/>
        </p:nvSpPr>
        <p:spPr>
          <a:xfrm>
            <a:off x="517968" y="3102652"/>
            <a:ext cx="8444818" cy="694819"/>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Validation of distribution, finding correlations and patterns </a:t>
            </a:r>
          </a:p>
        </p:txBody>
      </p:sp>
      <p:pic>
        <p:nvPicPr>
          <p:cNvPr id="14" name="Picture 13" descr="Chart, histogram&#10;&#10;Description automatically generated">
            <a:extLst>
              <a:ext uri="{FF2B5EF4-FFF2-40B4-BE49-F238E27FC236}">
                <a16:creationId xmlns:a16="http://schemas.microsoft.com/office/drawing/2014/main" id="{AD94DB2E-50A5-4CEE-BB33-65470357F141}"/>
              </a:ext>
            </a:extLst>
          </p:cNvPr>
          <p:cNvPicPr>
            <a:picLocks noChangeAspect="1"/>
          </p:cNvPicPr>
          <p:nvPr/>
        </p:nvPicPr>
        <p:blipFill>
          <a:blip r:embed="rId6"/>
          <a:stretch>
            <a:fillRect/>
          </a:stretch>
        </p:blipFill>
        <p:spPr>
          <a:xfrm>
            <a:off x="778649" y="3698679"/>
            <a:ext cx="2020433" cy="1306556"/>
          </a:xfrm>
          <a:prstGeom prst="rect">
            <a:avLst/>
          </a:prstGeom>
        </p:spPr>
      </p:pic>
      <p:pic>
        <p:nvPicPr>
          <p:cNvPr id="15" name="Picture 14" descr="Chart, scatter chart&#10;&#10;Description automatically generated">
            <a:extLst>
              <a:ext uri="{FF2B5EF4-FFF2-40B4-BE49-F238E27FC236}">
                <a16:creationId xmlns:a16="http://schemas.microsoft.com/office/drawing/2014/main" id="{E63AC067-8F2F-4043-8274-0F8F4FDAB1F2}"/>
              </a:ext>
            </a:extLst>
          </p:cNvPr>
          <p:cNvPicPr>
            <a:picLocks noChangeAspect="1"/>
          </p:cNvPicPr>
          <p:nvPr/>
        </p:nvPicPr>
        <p:blipFill>
          <a:blip r:embed="rId7"/>
          <a:stretch>
            <a:fillRect/>
          </a:stretch>
        </p:blipFill>
        <p:spPr>
          <a:xfrm>
            <a:off x="3265525" y="3519571"/>
            <a:ext cx="2219325" cy="1449200"/>
          </a:xfrm>
          <a:prstGeom prst="rect">
            <a:avLst/>
          </a:prstGeom>
        </p:spPr>
      </p:pic>
      <p:pic>
        <p:nvPicPr>
          <p:cNvPr id="16" name="Picture 15" descr="Chart, histogram&#10;&#10;Description automatically generated">
            <a:extLst>
              <a:ext uri="{FF2B5EF4-FFF2-40B4-BE49-F238E27FC236}">
                <a16:creationId xmlns:a16="http://schemas.microsoft.com/office/drawing/2014/main" id="{987DACFD-1EFA-4225-9025-1C0DC6F4C255}"/>
              </a:ext>
            </a:extLst>
          </p:cNvPr>
          <p:cNvPicPr>
            <a:picLocks noChangeAspect="1"/>
          </p:cNvPicPr>
          <p:nvPr/>
        </p:nvPicPr>
        <p:blipFill>
          <a:blip r:embed="rId8"/>
          <a:stretch>
            <a:fillRect/>
          </a:stretch>
        </p:blipFill>
        <p:spPr>
          <a:xfrm>
            <a:off x="6010275" y="3537408"/>
            <a:ext cx="2219325" cy="1438578"/>
          </a:xfrm>
          <a:prstGeom prst="rect">
            <a:avLst/>
          </a:prstGeom>
        </p:spPr>
      </p:pic>
      <p:sp>
        <p:nvSpPr>
          <p:cNvPr id="17" name="Content Placeholder 2">
            <a:extLst>
              <a:ext uri="{FF2B5EF4-FFF2-40B4-BE49-F238E27FC236}">
                <a16:creationId xmlns:a16="http://schemas.microsoft.com/office/drawing/2014/main" id="{50BC8088-EFDD-48CB-BC03-CCA98486D294}"/>
              </a:ext>
            </a:extLst>
          </p:cNvPr>
          <p:cNvSpPr txBox="1">
            <a:spLocks/>
          </p:cNvSpPr>
          <p:nvPr/>
        </p:nvSpPr>
        <p:spPr>
          <a:xfrm>
            <a:off x="670368" y="5096374"/>
            <a:ext cx="8444818" cy="1051678"/>
          </a:xfrm>
          <a:prstGeom prst="rect">
            <a:avLst/>
          </a:prstGeom>
        </p:spPr>
        <p:txBody>
          <a:bodyPr vert="horz" lIns="91440" tIns="45720" rIns="91440" bIns="45720" rtlCol="0">
            <a:normAutofit fontScale="92500" lnSpcReduction="20000"/>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Missing values</a:t>
            </a:r>
          </a:p>
          <a:p>
            <a:r>
              <a:rPr lang="en-CA" dirty="0"/>
              <a:t>Transforming (i.e., rows to columns, names change, etc.) and data reduction</a:t>
            </a:r>
          </a:p>
        </p:txBody>
      </p:sp>
    </p:spTree>
    <p:extLst>
      <p:ext uri="{BB962C8B-B14F-4D97-AF65-F5344CB8AC3E}">
        <p14:creationId xmlns:p14="http://schemas.microsoft.com/office/powerpoint/2010/main" val="3453757568"/>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1489</Words>
  <Application>Microsoft Office PowerPoint</Application>
  <PresentationFormat>On-screen Show (4:3)</PresentationFormat>
  <Paragraphs>176</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Symbol</vt:lpstr>
      <vt:lpstr>Times New Roman</vt:lpstr>
      <vt:lpstr>RyersonUniversity_MasterTemplate v1</vt:lpstr>
      <vt:lpstr>Predicting Commercial Rent Growth in Canada</vt:lpstr>
      <vt:lpstr>Amazon acquired Whole Foods in 2017</vt:lpstr>
      <vt:lpstr>Pandemic 2020</vt:lpstr>
      <vt:lpstr>PowerPoint Presentation</vt:lpstr>
      <vt:lpstr>Other Research</vt:lpstr>
      <vt:lpstr>Other Research</vt:lpstr>
      <vt:lpstr>Data source</vt:lpstr>
      <vt:lpstr>Methodology</vt:lpstr>
      <vt:lpstr>Data pre-processing</vt:lpstr>
      <vt:lpstr>Datasets Cleaned-Up and Integrated</vt:lpstr>
      <vt:lpstr>Datasets Cleaned-Up and Integrated</vt:lpstr>
      <vt:lpstr>Data integration</vt:lpstr>
      <vt:lpstr>Consolidated dataset issue</vt:lpstr>
      <vt:lpstr>Addressing the consolidated dataset issue</vt:lpstr>
      <vt:lpstr>Modeling:  k-Nearest Neighbours and Logistic Regression</vt:lpstr>
      <vt:lpstr>k-Nearest Neighbours Model </vt:lpstr>
      <vt:lpstr>Logistic Regression Model</vt:lpstr>
      <vt:lpstr>Logistic Regression 1: with Test Set</vt:lpstr>
      <vt:lpstr>Logistic Regression 1: with Test Set</vt:lpstr>
      <vt:lpstr>Logistic Regression 2: unsplit data</vt:lpstr>
      <vt:lpstr>Logistic Regression 2: unsplit data</vt:lpstr>
      <vt:lpstr>Conclusion and Limitation </vt:lpstr>
      <vt:lpstr>Next Steps</vt:lpstr>
      <vt:lpstr>References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2021-11-30T20:06:11Z</dcterms:modified>
</cp:coreProperties>
</file>